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3"/>
  </p:notesMasterIdLst>
  <p:handoutMasterIdLst>
    <p:handoutMasterId r:id="rId34"/>
  </p:handoutMasterIdLst>
  <p:sldIdLst>
    <p:sldId id="259" r:id="rId2"/>
    <p:sldId id="257" r:id="rId3"/>
    <p:sldId id="372" r:id="rId4"/>
    <p:sldId id="369" r:id="rId5"/>
    <p:sldId id="370" r:id="rId6"/>
    <p:sldId id="374" r:id="rId7"/>
    <p:sldId id="368" r:id="rId8"/>
    <p:sldId id="260" r:id="rId9"/>
    <p:sldId id="288" r:id="rId10"/>
    <p:sldId id="261" r:id="rId11"/>
    <p:sldId id="263" r:id="rId12"/>
    <p:sldId id="366" r:id="rId13"/>
    <p:sldId id="367" r:id="rId14"/>
    <p:sldId id="270" r:id="rId15"/>
    <p:sldId id="274" r:id="rId16"/>
    <p:sldId id="273" r:id="rId17"/>
    <p:sldId id="364" r:id="rId18"/>
    <p:sldId id="277" r:id="rId19"/>
    <p:sldId id="279" r:id="rId20"/>
    <p:sldId id="280" r:id="rId21"/>
    <p:sldId id="281" r:id="rId22"/>
    <p:sldId id="282" r:id="rId23"/>
    <p:sldId id="283" r:id="rId24"/>
    <p:sldId id="353" r:id="rId25"/>
    <p:sldId id="373" r:id="rId26"/>
    <p:sldId id="352" r:id="rId27"/>
    <p:sldId id="354" r:id="rId28"/>
    <p:sldId id="357" r:id="rId29"/>
    <p:sldId id="359" r:id="rId30"/>
    <p:sldId id="371" r:id="rId31"/>
    <p:sldId id="285" r:id="rId32"/>
  </p:sldIdLst>
  <p:sldSz cx="12869863" cy="7239000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8">
          <p15:clr>
            <a:srgbClr val="A4A3A4"/>
          </p15:clr>
        </p15:guide>
        <p15:guide id="2" pos="76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.gehrer" initials="m" lastIdx="4" clrIdx="0">
    <p:extLst>
      <p:ext uri="{19B8F6BF-5375-455C-9EA6-DF929625EA0E}">
        <p15:presenceInfo xmlns:p15="http://schemas.microsoft.com/office/powerpoint/2012/main" userId="marie.gehrer" providerId="None"/>
      </p:ext>
    </p:extLst>
  </p:cmAuthor>
  <p:cmAuthor id="2" name="ACTA Conseils" initials="MP" lastIdx="3" clrIdx="1">
    <p:extLst>
      <p:ext uri="{19B8F6BF-5375-455C-9EA6-DF929625EA0E}">
        <p15:presenceInfo xmlns:p15="http://schemas.microsoft.com/office/powerpoint/2012/main" userId="ACTA Conseil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FF"/>
    <a:srgbClr val="99CC00"/>
    <a:srgbClr val="2B61B0"/>
    <a:srgbClr val="B21F23"/>
    <a:srgbClr val="DEA625"/>
    <a:srgbClr val="C00000"/>
    <a:srgbClr val="95C23D"/>
    <a:srgbClr val="006AB3"/>
    <a:srgbClr val="618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6370" autoAdjust="0"/>
  </p:normalViewPr>
  <p:slideViewPr>
    <p:cSldViewPr snapToGrid="0">
      <p:cViewPr varScale="1">
        <p:scale>
          <a:sx n="80" d="100"/>
          <a:sy n="80" d="100"/>
        </p:scale>
        <p:origin x="60" y="330"/>
      </p:cViewPr>
      <p:guideLst>
        <p:guide orient="horz" pos="458"/>
        <p:guide pos="76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254" y="72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440133-FCF7-46FF-8951-6BEED65D99D2}" type="doc">
      <dgm:prSet loTypeId="urn:microsoft.com/office/officeart/2005/8/layout/venn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4EC5F277-1B1C-4A1E-96FB-26C1F76E279E}">
      <dgm:prSet phldrT="[Text]" custT="1"/>
      <dgm:spPr>
        <a:solidFill>
          <a:srgbClr val="2B61B0">
            <a:alpha val="50000"/>
          </a:srgbClr>
        </a:solidFill>
      </dgm:spPr>
      <dgm:t>
        <a:bodyPr/>
        <a:lstStyle/>
        <a:p>
          <a:r>
            <a:rPr lang="de-CH" sz="1600" dirty="0">
              <a:latin typeface="+mj-lt"/>
            </a:rPr>
            <a:t>…einem vielfältigen und grossen </a:t>
          </a:r>
          <a:r>
            <a:rPr lang="de-CH" sz="1600" b="1" dirty="0">
              <a:latin typeface="+mj-lt"/>
            </a:rPr>
            <a:t>Kontaktnetz</a:t>
          </a:r>
        </a:p>
      </dgm:t>
    </dgm:pt>
    <dgm:pt modelId="{1C1558B0-02EA-4D9E-9736-00F95CE3A64B}" type="parTrans" cxnId="{60B8E9AA-A0C4-495F-839A-9A08455850C0}">
      <dgm:prSet/>
      <dgm:spPr/>
      <dgm:t>
        <a:bodyPr/>
        <a:lstStyle/>
        <a:p>
          <a:endParaRPr lang="de-CH"/>
        </a:p>
      </dgm:t>
    </dgm:pt>
    <dgm:pt modelId="{4FF8445C-786B-4645-80CB-AD31FF90E9AC}" type="sibTrans" cxnId="{60B8E9AA-A0C4-495F-839A-9A08455850C0}">
      <dgm:prSet/>
      <dgm:spPr/>
      <dgm:t>
        <a:bodyPr/>
        <a:lstStyle/>
        <a:p>
          <a:endParaRPr lang="de-CH"/>
        </a:p>
      </dgm:t>
    </dgm:pt>
    <dgm:pt modelId="{F9CBF685-830D-4C89-A710-F1570A12E8DA}">
      <dgm:prSet phldrT="[Text]" custT="1"/>
      <dgm:spPr>
        <a:solidFill>
          <a:srgbClr val="2B61B0">
            <a:alpha val="50000"/>
          </a:srgbClr>
        </a:solidFill>
      </dgm:spPr>
      <dgm:t>
        <a:bodyPr/>
        <a:lstStyle/>
        <a:p>
          <a:r>
            <a:rPr lang="de-CH" sz="1600" dirty="0">
              <a:latin typeface="+mj-lt"/>
            </a:rPr>
            <a:t>…einem breiten </a:t>
          </a:r>
          <a:r>
            <a:rPr lang="de-CH" sz="1600" b="1" dirty="0">
              <a:latin typeface="+mj-lt"/>
            </a:rPr>
            <a:t>Kommunikations- und Werbeangebot</a:t>
          </a:r>
          <a:r>
            <a:rPr lang="de-CH" sz="1600" dirty="0">
              <a:latin typeface="+mj-lt"/>
            </a:rPr>
            <a:t> zu vergünstigten Konditionen</a:t>
          </a:r>
        </a:p>
      </dgm:t>
    </dgm:pt>
    <dgm:pt modelId="{12E6653B-991C-4AA4-A32A-98DFB3F14EE7}" type="parTrans" cxnId="{3BB7F09B-552E-4F0C-BAF7-76E9EEABF047}">
      <dgm:prSet/>
      <dgm:spPr/>
      <dgm:t>
        <a:bodyPr/>
        <a:lstStyle/>
        <a:p>
          <a:endParaRPr lang="de-CH"/>
        </a:p>
      </dgm:t>
    </dgm:pt>
    <dgm:pt modelId="{4BC7CB1B-2334-4BF8-B58C-78C57AEAD7C7}" type="sibTrans" cxnId="{3BB7F09B-552E-4F0C-BAF7-76E9EEABF047}">
      <dgm:prSet/>
      <dgm:spPr/>
      <dgm:t>
        <a:bodyPr/>
        <a:lstStyle/>
        <a:p>
          <a:endParaRPr lang="de-CH"/>
        </a:p>
      </dgm:t>
    </dgm:pt>
    <dgm:pt modelId="{0FB07D70-F6C1-4266-BFCB-71EBD752D7A8}">
      <dgm:prSet phldrT="[Text]" custT="1"/>
      <dgm:spPr>
        <a:solidFill>
          <a:srgbClr val="2B61B0">
            <a:alpha val="50000"/>
          </a:srgbClr>
        </a:solidFill>
      </dgm:spPr>
      <dgm:t>
        <a:bodyPr/>
        <a:lstStyle/>
        <a:p>
          <a:r>
            <a:rPr lang="de-CH" sz="1600" dirty="0">
              <a:latin typeface="+mj-lt"/>
            </a:rPr>
            <a:t>…erleichtertem </a:t>
          </a:r>
          <a:r>
            <a:rPr lang="de-CH" sz="1600" b="1" dirty="0">
              <a:latin typeface="+mj-lt"/>
            </a:rPr>
            <a:t>Zugang zu Förder-institutionen </a:t>
          </a:r>
        </a:p>
      </dgm:t>
    </dgm:pt>
    <dgm:pt modelId="{9154757C-DAF2-4CEA-977B-908CC851F6FB}" type="parTrans" cxnId="{D5335AB1-F4C1-4F83-BAC5-FF83327DB7B4}">
      <dgm:prSet/>
      <dgm:spPr/>
      <dgm:t>
        <a:bodyPr/>
        <a:lstStyle/>
        <a:p>
          <a:endParaRPr lang="de-CH"/>
        </a:p>
      </dgm:t>
    </dgm:pt>
    <dgm:pt modelId="{034486E0-6B16-4A6F-9E91-04A74B8CE386}" type="sibTrans" cxnId="{D5335AB1-F4C1-4F83-BAC5-FF83327DB7B4}">
      <dgm:prSet/>
      <dgm:spPr/>
      <dgm:t>
        <a:bodyPr/>
        <a:lstStyle/>
        <a:p>
          <a:endParaRPr lang="de-CH"/>
        </a:p>
      </dgm:t>
    </dgm:pt>
    <dgm:pt modelId="{321ECD3D-B0A3-48DB-B5BE-254869FCCBFB}">
      <dgm:prSet phldrT="[Text]" custT="1"/>
      <dgm:spPr>
        <a:solidFill>
          <a:srgbClr val="2B61B0">
            <a:alpha val="50000"/>
          </a:srgbClr>
        </a:solidFill>
      </dgm:spPr>
      <dgm:t>
        <a:bodyPr/>
        <a:lstStyle/>
        <a:p>
          <a:r>
            <a:rPr lang="de-CH" sz="1600" b="0" dirty="0">
              <a:latin typeface="+mj-lt"/>
            </a:rPr>
            <a:t>…</a:t>
          </a:r>
          <a:r>
            <a:rPr lang="de-CH" sz="1600" b="1" dirty="0">
              <a:latin typeface="+mj-lt"/>
            </a:rPr>
            <a:t>20 % Rabatt </a:t>
          </a:r>
          <a:r>
            <a:rPr lang="de-CH" sz="1600" b="0" dirty="0">
              <a:latin typeface="+mj-lt"/>
            </a:rPr>
            <a:t>auf unser gesamtes Angebot an Kursen und Veranstaltungen</a:t>
          </a:r>
          <a:endParaRPr lang="de-CH" sz="1600" dirty="0">
            <a:latin typeface="+mj-lt"/>
          </a:endParaRPr>
        </a:p>
      </dgm:t>
    </dgm:pt>
    <dgm:pt modelId="{2C6DF90E-0E6B-439B-9F1B-F288E5E1B9E6}" type="parTrans" cxnId="{4237FAA6-7246-4E7F-ACD8-081CB46C5BE9}">
      <dgm:prSet/>
      <dgm:spPr/>
      <dgm:t>
        <a:bodyPr/>
        <a:lstStyle/>
        <a:p>
          <a:endParaRPr lang="de-CH"/>
        </a:p>
      </dgm:t>
    </dgm:pt>
    <dgm:pt modelId="{0285C210-0785-4BC1-9C34-156E0F23BA42}" type="sibTrans" cxnId="{4237FAA6-7246-4E7F-ACD8-081CB46C5BE9}">
      <dgm:prSet/>
      <dgm:spPr/>
      <dgm:t>
        <a:bodyPr/>
        <a:lstStyle/>
        <a:p>
          <a:endParaRPr lang="de-CH"/>
        </a:p>
      </dgm:t>
    </dgm:pt>
    <dgm:pt modelId="{E8D7BB4E-51F4-41B6-A681-2C5D43A9244D}" type="pres">
      <dgm:prSet presAssocID="{DC440133-FCF7-46FF-8951-6BEED65D99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58FA79C3-9A21-4AB7-B048-078CB2BA8A06}" type="pres">
      <dgm:prSet presAssocID="{4EC5F277-1B1C-4A1E-96FB-26C1F76E279E}" presName="Name5" presStyleLbl="vennNode1" presStyleIdx="0" presStyleCnt="4" custScaleX="2000000" custScaleY="123469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A4ACE174-7978-400D-9999-62175E42AC1B}" type="pres">
      <dgm:prSet presAssocID="{4FF8445C-786B-4645-80CB-AD31FF90E9AC}" presName="space" presStyleCnt="0"/>
      <dgm:spPr/>
    </dgm:pt>
    <dgm:pt modelId="{6EFCB959-5B8B-4689-BCEC-EAC41E99444D}" type="pres">
      <dgm:prSet presAssocID="{F9CBF685-830D-4C89-A710-F1570A12E8DA}" presName="Name5" presStyleLbl="vennNode1" presStyleIdx="1" presStyleCnt="4" custScaleX="2000000" custScaleY="123469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F61E3E9E-5025-41BD-9724-15D0CD9EBE2E}" type="pres">
      <dgm:prSet presAssocID="{4BC7CB1B-2334-4BF8-B58C-78C57AEAD7C7}" presName="space" presStyleCnt="0"/>
      <dgm:spPr/>
    </dgm:pt>
    <dgm:pt modelId="{43D3F677-F0EE-403F-8BE2-B3361348B2D5}" type="pres">
      <dgm:prSet presAssocID="{0FB07D70-F6C1-4266-BFCB-71EBD752D7A8}" presName="Name5" presStyleLbl="vennNode1" presStyleIdx="2" presStyleCnt="4" custScaleX="2000000" custScaleY="123469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05102584-4A15-45D3-9FEB-3EDD95E561B1}" type="pres">
      <dgm:prSet presAssocID="{034486E0-6B16-4A6F-9E91-04A74B8CE386}" presName="space" presStyleCnt="0"/>
      <dgm:spPr/>
    </dgm:pt>
    <dgm:pt modelId="{594E1DA0-6C72-4C23-AFD2-A7B39031A21F}" type="pres">
      <dgm:prSet presAssocID="{321ECD3D-B0A3-48DB-B5BE-254869FCCBFB}" presName="Name5" presStyleLbl="vennNode1" presStyleIdx="3" presStyleCnt="4" custScaleX="2000000" custScaleY="1234694" custLinFactNeighborX="1760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C74D9503-353D-46A2-BAE8-4A3675C60BD0}" type="presOf" srcId="{321ECD3D-B0A3-48DB-B5BE-254869FCCBFB}" destId="{594E1DA0-6C72-4C23-AFD2-A7B39031A21F}" srcOrd="0" destOrd="0" presId="urn:microsoft.com/office/officeart/2005/8/layout/venn3"/>
    <dgm:cxn modelId="{AB90FE90-3E87-402C-B64B-BCBF45092AC7}" type="presOf" srcId="{F9CBF685-830D-4C89-A710-F1570A12E8DA}" destId="{6EFCB959-5B8B-4689-BCEC-EAC41E99444D}" srcOrd="0" destOrd="0" presId="urn:microsoft.com/office/officeart/2005/8/layout/venn3"/>
    <dgm:cxn modelId="{F511B39F-8A9C-44A1-A784-2A01E7044FF4}" type="presOf" srcId="{4EC5F277-1B1C-4A1E-96FB-26C1F76E279E}" destId="{58FA79C3-9A21-4AB7-B048-078CB2BA8A06}" srcOrd="0" destOrd="0" presId="urn:microsoft.com/office/officeart/2005/8/layout/venn3"/>
    <dgm:cxn modelId="{3BB7F09B-552E-4F0C-BAF7-76E9EEABF047}" srcId="{DC440133-FCF7-46FF-8951-6BEED65D99D2}" destId="{F9CBF685-830D-4C89-A710-F1570A12E8DA}" srcOrd="1" destOrd="0" parTransId="{12E6653B-991C-4AA4-A32A-98DFB3F14EE7}" sibTransId="{4BC7CB1B-2334-4BF8-B58C-78C57AEAD7C7}"/>
    <dgm:cxn modelId="{D5335AB1-F4C1-4F83-BAC5-FF83327DB7B4}" srcId="{DC440133-FCF7-46FF-8951-6BEED65D99D2}" destId="{0FB07D70-F6C1-4266-BFCB-71EBD752D7A8}" srcOrd="2" destOrd="0" parTransId="{9154757C-DAF2-4CEA-977B-908CC851F6FB}" sibTransId="{034486E0-6B16-4A6F-9E91-04A74B8CE386}"/>
    <dgm:cxn modelId="{60B8E9AA-A0C4-495F-839A-9A08455850C0}" srcId="{DC440133-FCF7-46FF-8951-6BEED65D99D2}" destId="{4EC5F277-1B1C-4A1E-96FB-26C1F76E279E}" srcOrd="0" destOrd="0" parTransId="{1C1558B0-02EA-4D9E-9736-00F95CE3A64B}" sibTransId="{4FF8445C-786B-4645-80CB-AD31FF90E9AC}"/>
    <dgm:cxn modelId="{4237FAA6-7246-4E7F-ACD8-081CB46C5BE9}" srcId="{DC440133-FCF7-46FF-8951-6BEED65D99D2}" destId="{321ECD3D-B0A3-48DB-B5BE-254869FCCBFB}" srcOrd="3" destOrd="0" parTransId="{2C6DF90E-0E6B-439B-9F1B-F288E5E1B9E6}" sibTransId="{0285C210-0785-4BC1-9C34-156E0F23BA42}"/>
    <dgm:cxn modelId="{F4291841-70E1-4159-B7DE-52B5AD93DE86}" type="presOf" srcId="{DC440133-FCF7-46FF-8951-6BEED65D99D2}" destId="{E8D7BB4E-51F4-41B6-A681-2C5D43A9244D}" srcOrd="0" destOrd="0" presId="urn:microsoft.com/office/officeart/2005/8/layout/venn3"/>
    <dgm:cxn modelId="{E0AF3445-1202-42E0-9D47-1A5B982B92BC}" type="presOf" srcId="{0FB07D70-F6C1-4266-BFCB-71EBD752D7A8}" destId="{43D3F677-F0EE-403F-8BE2-B3361348B2D5}" srcOrd="0" destOrd="0" presId="urn:microsoft.com/office/officeart/2005/8/layout/venn3"/>
    <dgm:cxn modelId="{2F2D9244-6DDE-4CC6-ACCD-6C68EC62F17C}" type="presParOf" srcId="{E8D7BB4E-51F4-41B6-A681-2C5D43A9244D}" destId="{58FA79C3-9A21-4AB7-B048-078CB2BA8A06}" srcOrd="0" destOrd="0" presId="urn:microsoft.com/office/officeart/2005/8/layout/venn3"/>
    <dgm:cxn modelId="{950C97DC-7943-4308-AE71-2DEC682D7ACB}" type="presParOf" srcId="{E8D7BB4E-51F4-41B6-A681-2C5D43A9244D}" destId="{A4ACE174-7978-400D-9999-62175E42AC1B}" srcOrd="1" destOrd="0" presId="urn:microsoft.com/office/officeart/2005/8/layout/venn3"/>
    <dgm:cxn modelId="{C935756B-DF1C-48AD-B43D-446116DD1223}" type="presParOf" srcId="{E8D7BB4E-51F4-41B6-A681-2C5D43A9244D}" destId="{6EFCB959-5B8B-4689-BCEC-EAC41E99444D}" srcOrd="2" destOrd="0" presId="urn:microsoft.com/office/officeart/2005/8/layout/venn3"/>
    <dgm:cxn modelId="{E9F9DAC0-E985-43AC-9628-E3571C3ACA52}" type="presParOf" srcId="{E8D7BB4E-51F4-41B6-A681-2C5D43A9244D}" destId="{F61E3E9E-5025-41BD-9724-15D0CD9EBE2E}" srcOrd="3" destOrd="0" presId="urn:microsoft.com/office/officeart/2005/8/layout/venn3"/>
    <dgm:cxn modelId="{0A2B86B1-EC0E-4511-878A-CB92FFE2ADD2}" type="presParOf" srcId="{E8D7BB4E-51F4-41B6-A681-2C5D43A9244D}" destId="{43D3F677-F0EE-403F-8BE2-B3361348B2D5}" srcOrd="4" destOrd="0" presId="urn:microsoft.com/office/officeart/2005/8/layout/venn3"/>
    <dgm:cxn modelId="{AAFE6F36-E2CD-4BE4-9921-2CBABD4EC280}" type="presParOf" srcId="{E8D7BB4E-51F4-41B6-A681-2C5D43A9244D}" destId="{05102584-4A15-45D3-9FEB-3EDD95E561B1}" srcOrd="5" destOrd="0" presId="urn:microsoft.com/office/officeart/2005/8/layout/venn3"/>
    <dgm:cxn modelId="{B379664E-CD08-497A-A9E9-DA8D05B79015}" type="presParOf" srcId="{E8D7BB4E-51F4-41B6-A681-2C5D43A9244D}" destId="{594E1DA0-6C72-4C23-AFD2-A7B39031A21F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A79C3-9A21-4AB7-B048-078CB2BA8A06}">
      <dsp:nvSpPr>
        <dsp:cNvPr id="0" name=""/>
        <dsp:cNvSpPr/>
      </dsp:nvSpPr>
      <dsp:spPr>
        <a:xfrm>
          <a:off x="2738" y="846891"/>
          <a:ext cx="2915701" cy="1799999"/>
        </a:xfrm>
        <a:prstGeom prst="ellipse">
          <a:avLst/>
        </a:prstGeom>
        <a:solidFill>
          <a:srgbClr val="2B61B0">
            <a:alpha val="5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23" tIns="20320" rIns="802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>
              <a:latin typeface="+mj-lt"/>
            </a:rPr>
            <a:t>…einem vielfältigen und grossen </a:t>
          </a:r>
          <a:r>
            <a:rPr lang="de-CH" sz="1600" b="1" kern="1200" dirty="0">
              <a:latin typeface="+mj-lt"/>
            </a:rPr>
            <a:t>Kontaktnetz</a:t>
          </a:r>
        </a:p>
      </dsp:txBody>
      <dsp:txXfrm>
        <a:off x="429733" y="1110495"/>
        <a:ext cx="2061711" cy="1272791"/>
      </dsp:txXfrm>
    </dsp:sp>
    <dsp:sp modelId="{6EFCB959-5B8B-4689-BCEC-EAC41E99444D}">
      <dsp:nvSpPr>
        <dsp:cNvPr id="0" name=""/>
        <dsp:cNvSpPr/>
      </dsp:nvSpPr>
      <dsp:spPr>
        <a:xfrm>
          <a:off x="2889283" y="846891"/>
          <a:ext cx="2915701" cy="1799999"/>
        </a:xfrm>
        <a:prstGeom prst="ellipse">
          <a:avLst/>
        </a:prstGeom>
        <a:solidFill>
          <a:srgbClr val="2B61B0">
            <a:alpha val="5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23" tIns="20320" rIns="802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>
              <a:latin typeface="+mj-lt"/>
            </a:rPr>
            <a:t>…einem breiten </a:t>
          </a:r>
          <a:r>
            <a:rPr lang="de-CH" sz="1600" b="1" kern="1200" dirty="0">
              <a:latin typeface="+mj-lt"/>
            </a:rPr>
            <a:t>Kommunikations- und Werbeangebot</a:t>
          </a:r>
          <a:r>
            <a:rPr lang="de-CH" sz="1600" kern="1200" dirty="0">
              <a:latin typeface="+mj-lt"/>
            </a:rPr>
            <a:t> zu vergünstigten Konditionen</a:t>
          </a:r>
        </a:p>
      </dsp:txBody>
      <dsp:txXfrm>
        <a:off x="3316278" y="1110495"/>
        <a:ext cx="2061711" cy="1272791"/>
      </dsp:txXfrm>
    </dsp:sp>
    <dsp:sp modelId="{43D3F677-F0EE-403F-8BE2-B3361348B2D5}">
      <dsp:nvSpPr>
        <dsp:cNvPr id="0" name=""/>
        <dsp:cNvSpPr/>
      </dsp:nvSpPr>
      <dsp:spPr>
        <a:xfrm>
          <a:off x="5775827" y="846891"/>
          <a:ext cx="2915701" cy="1799999"/>
        </a:xfrm>
        <a:prstGeom prst="ellipse">
          <a:avLst/>
        </a:prstGeom>
        <a:solidFill>
          <a:srgbClr val="2B61B0">
            <a:alpha val="5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23" tIns="20320" rIns="802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>
              <a:latin typeface="+mj-lt"/>
            </a:rPr>
            <a:t>…erleichtertem </a:t>
          </a:r>
          <a:r>
            <a:rPr lang="de-CH" sz="1600" b="1" kern="1200" dirty="0">
              <a:latin typeface="+mj-lt"/>
            </a:rPr>
            <a:t>Zugang zu Förder-institutionen </a:t>
          </a:r>
        </a:p>
      </dsp:txBody>
      <dsp:txXfrm>
        <a:off x="6202822" y="1110495"/>
        <a:ext cx="2061711" cy="1272791"/>
      </dsp:txXfrm>
    </dsp:sp>
    <dsp:sp modelId="{594E1DA0-6C72-4C23-AFD2-A7B39031A21F}">
      <dsp:nvSpPr>
        <dsp:cNvPr id="0" name=""/>
        <dsp:cNvSpPr/>
      </dsp:nvSpPr>
      <dsp:spPr>
        <a:xfrm>
          <a:off x="8662885" y="846891"/>
          <a:ext cx="2915701" cy="1799999"/>
        </a:xfrm>
        <a:prstGeom prst="ellipse">
          <a:avLst/>
        </a:prstGeom>
        <a:solidFill>
          <a:srgbClr val="2B61B0">
            <a:alpha val="5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23" tIns="20320" rIns="8023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b="0" kern="1200" dirty="0">
              <a:latin typeface="+mj-lt"/>
            </a:rPr>
            <a:t>…</a:t>
          </a:r>
          <a:r>
            <a:rPr lang="de-CH" sz="1600" b="1" kern="1200" dirty="0">
              <a:latin typeface="+mj-lt"/>
            </a:rPr>
            <a:t>20 % Rabatt </a:t>
          </a:r>
          <a:r>
            <a:rPr lang="de-CH" sz="1600" b="0" kern="1200" dirty="0">
              <a:latin typeface="+mj-lt"/>
            </a:rPr>
            <a:t>auf unser gesamtes Angebot an Kursen und Veranstaltungen</a:t>
          </a:r>
          <a:endParaRPr lang="de-CH" sz="1600" kern="1200" dirty="0">
            <a:latin typeface="+mj-lt"/>
          </a:endParaRPr>
        </a:p>
      </dsp:txBody>
      <dsp:txXfrm>
        <a:off x="9089880" y="1110495"/>
        <a:ext cx="2061711" cy="1272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5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64" tIns="47283" rIns="94564" bIns="4728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63" y="0"/>
            <a:ext cx="3077137" cy="55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64" tIns="47283" rIns="94564" bIns="4728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5583"/>
            <a:ext cx="3077137" cy="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64" tIns="47283" rIns="94564" bIns="4728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5583"/>
            <a:ext cx="3077137" cy="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64" tIns="47283" rIns="94564" bIns="4728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A3AF015-8810-4B46-8BA7-BE240582BF5C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8462917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3874" cy="51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>
            <a:lvl1pPr defTabSz="888309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5426" y="0"/>
            <a:ext cx="3063874" cy="51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>
            <a:lvl1pPr algn="r" defTabSz="888309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5013"/>
            <a:ext cx="6940550" cy="3903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528" y="4859518"/>
            <a:ext cx="5146246" cy="464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08" tIns="44554" rIns="89108" bIns="445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7399"/>
            <a:ext cx="3063874" cy="51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08" tIns="44554" rIns="89108" bIns="44554" numCol="1" anchor="b" anchorCtr="0" compatLnSpc="1">
            <a:prstTxWarp prst="textNoShape">
              <a:avLst/>
            </a:prstTxWarp>
          </a:bodyPr>
          <a:lstStyle>
            <a:lvl1pPr defTabSz="888309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5426" y="9717399"/>
            <a:ext cx="3063874" cy="51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08" tIns="44554" rIns="89108" bIns="44554" numCol="1" anchor="b" anchorCtr="0" compatLnSpc="1">
            <a:prstTxWarp prst="textNoShape">
              <a:avLst/>
            </a:prstTxWarp>
          </a:bodyPr>
          <a:lstStyle>
            <a:lvl1pPr algn="r" defTabSz="886809">
              <a:defRPr sz="1100"/>
            </a:lvl1pPr>
          </a:lstStyle>
          <a:p>
            <a:pPr>
              <a:defRPr/>
            </a:pPr>
            <a:fld id="{A53E1EAD-60F5-4B4A-90D5-F3955A486B8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833783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Leitfol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9">
            <a:extLst>
              <a:ext uri="{FF2B5EF4-FFF2-40B4-BE49-F238E27FC236}">
                <a16:creationId xmlns:a16="http://schemas.microsoft.com/office/drawing/2014/main" id="{10BC9159-836C-40AC-B878-2760C1AB73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0263" y="993775"/>
            <a:ext cx="73009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de-CH" altLang="de-DE" sz="5000" b="1" dirty="0">
                <a:ln w="19050">
                  <a:noFill/>
                </a:ln>
                <a:latin typeface="+mj-lt"/>
                <a:cs typeface="Segoe UI" panose="020B0502040204020203" pitchFamily="34" charset="0"/>
              </a:rPr>
              <a:t>Herzlich willkommen!</a:t>
            </a:r>
          </a:p>
        </p:txBody>
      </p:sp>
      <p:pic>
        <p:nvPicPr>
          <p:cNvPr id="3" name="Grafik 6">
            <a:extLst>
              <a:ext uri="{FF2B5EF4-FFF2-40B4-BE49-F238E27FC236}">
                <a16:creationId xmlns:a16="http://schemas.microsoft.com/office/drawing/2014/main" id="{EB8973BC-FD22-4B61-B86D-093F6039DD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1" b="31535"/>
          <a:stretch>
            <a:fillRect/>
          </a:stretch>
        </p:blipFill>
        <p:spPr bwMode="auto">
          <a:xfrm>
            <a:off x="8774113" y="487363"/>
            <a:ext cx="35147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92D195E-0182-45E3-A280-E4A74FFCAB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66788" y="2761394"/>
            <a:ext cx="5240337" cy="284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((Platzhalter Bild))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1314CB5-EEAE-432F-8AF2-A655DACD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2739" y="2769335"/>
            <a:ext cx="5240337" cy="136842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3000" b="1">
                <a:solidFill>
                  <a:srgbClr val="2B61B0"/>
                </a:solidFill>
              </a:defRPr>
            </a:lvl1pPr>
            <a:lvl2pPr marL="385762" indent="0" algn="ctr">
              <a:buNone/>
              <a:defRPr/>
            </a:lvl2pPr>
            <a:lvl3pPr marL="701675" indent="0" algn="ctr">
              <a:buNone/>
              <a:defRPr/>
            </a:lvl3pPr>
            <a:lvl4pPr marL="1055687" indent="0" algn="ctr">
              <a:buNone/>
              <a:defRPr/>
            </a:lvl4pPr>
            <a:lvl5pPr marL="2000250" indent="0" algn="ctr">
              <a:buNone/>
              <a:defRPr/>
            </a:lvl5pPr>
          </a:lstStyle>
          <a:p>
            <a:pPr lvl="0"/>
            <a:r>
              <a:rPr lang="de-DE" dirty="0"/>
              <a:t>Tageskurs / Halbtageskurs</a:t>
            </a:r>
            <a:br>
              <a:rPr lang="de-DE" dirty="0"/>
            </a:br>
            <a:r>
              <a:rPr lang="de-DE" dirty="0" err="1"/>
              <a:t>Kursname</a:t>
            </a:r>
            <a:endParaRPr lang="de-DE" dirty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B4A56FF1-A2DF-45E0-8707-27C8C58685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2739" y="4240943"/>
            <a:ext cx="5240337" cy="136842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3000" b="1">
                <a:solidFill>
                  <a:schemeClr val="tx1"/>
                </a:solidFill>
              </a:defRPr>
            </a:lvl1pPr>
            <a:lvl2pPr marL="385762" indent="0" algn="ctr">
              <a:buNone/>
              <a:defRPr/>
            </a:lvl2pPr>
            <a:lvl3pPr marL="701675" indent="0" algn="ctr">
              <a:buNone/>
              <a:defRPr/>
            </a:lvl3pPr>
            <a:lvl4pPr marL="1055687" indent="0" algn="ctr">
              <a:buNone/>
              <a:defRPr/>
            </a:lvl4pPr>
            <a:lvl5pPr marL="2000250" indent="0" algn="ctr">
              <a:buNone/>
              <a:defRPr/>
            </a:lvl5pPr>
          </a:lstStyle>
          <a:p>
            <a:pPr lvl="0"/>
            <a:r>
              <a:rPr lang="de-DE" dirty="0"/>
              <a:t>Tag, Datum</a:t>
            </a:r>
            <a:br>
              <a:rPr lang="de-DE" dirty="0"/>
            </a:br>
            <a:r>
              <a:rPr lang="de-DE" dirty="0"/>
              <a:t>Zeit von…bis</a:t>
            </a:r>
          </a:p>
        </p:txBody>
      </p:sp>
    </p:spTree>
    <p:extLst>
      <p:ext uri="{BB962C8B-B14F-4D97-AF65-F5344CB8AC3E}">
        <p14:creationId xmlns:p14="http://schemas.microsoft.com/office/powerpoint/2010/main" val="91280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warze Folie = Bildschirm zeigt nichts 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BA6FA6C-EA3B-4BC3-9935-9D434A058E0B}"/>
              </a:ext>
            </a:extLst>
          </p:cNvPr>
          <p:cNvSpPr/>
          <p:nvPr userDrawn="1"/>
        </p:nvSpPr>
        <p:spPr bwMode="auto">
          <a:xfrm>
            <a:off x="0" y="1"/>
            <a:ext cx="12869863" cy="7239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Leitfol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9">
            <a:extLst>
              <a:ext uri="{FF2B5EF4-FFF2-40B4-BE49-F238E27FC236}">
                <a16:creationId xmlns:a16="http://schemas.microsoft.com/office/drawing/2014/main" id="{10BC9159-836C-40AC-B878-2760C1AB73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0263" y="993775"/>
            <a:ext cx="73009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de-CH" altLang="de-DE" sz="5000" b="1" dirty="0">
                <a:ln w="19050">
                  <a:noFill/>
                </a:ln>
                <a:latin typeface="+mj-lt"/>
                <a:cs typeface="Segoe UI" panose="020B0502040204020203" pitchFamily="34" charset="0"/>
              </a:rPr>
              <a:t>Auf Wiedersehen!</a:t>
            </a:r>
          </a:p>
        </p:txBody>
      </p:sp>
      <p:pic>
        <p:nvPicPr>
          <p:cNvPr id="3" name="Grafik 6">
            <a:extLst>
              <a:ext uri="{FF2B5EF4-FFF2-40B4-BE49-F238E27FC236}">
                <a16:creationId xmlns:a16="http://schemas.microsoft.com/office/drawing/2014/main" id="{EB8973BC-FD22-4B61-B86D-093F6039DD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1" b="31535"/>
          <a:stretch>
            <a:fillRect/>
          </a:stretch>
        </p:blipFill>
        <p:spPr bwMode="auto">
          <a:xfrm>
            <a:off x="8774113" y="487363"/>
            <a:ext cx="35147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92D195E-0182-45E3-A280-E4A74FFCAB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66788" y="2761394"/>
            <a:ext cx="5240337" cy="284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((Platzhalter Bild))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1314CB5-EEAE-432F-8AF2-A655DACD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2739" y="2769335"/>
            <a:ext cx="5240337" cy="136842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3000" b="1">
                <a:solidFill>
                  <a:srgbClr val="2B61B0"/>
                </a:solidFill>
              </a:defRPr>
            </a:lvl1pPr>
            <a:lvl2pPr marL="385762" indent="0" algn="ctr">
              <a:buNone/>
              <a:defRPr/>
            </a:lvl2pPr>
            <a:lvl3pPr marL="701675" indent="0" algn="ctr">
              <a:buNone/>
              <a:defRPr/>
            </a:lvl3pPr>
            <a:lvl4pPr marL="1055687" indent="0" algn="ctr">
              <a:buNone/>
              <a:defRPr/>
            </a:lvl4pPr>
            <a:lvl5pPr marL="2000250" indent="0" algn="ctr">
              <a:buNone/>
              <a:defRPr/>
            </a:lvl5pPr>
          </a:lstStyle>
          <a:p>
            <a:pPr lvl="0"/>
            <a:r>
              <a:rPr lang="de-DE" dirty="0"/>
              <a:t>Tageskurs / Halbtageskurs</a:t>
            </a:r>
            <a:br>
              <a:rPr lang="de-DE" dirty="0"/>
            </a:br>
            <a:r>
              <a:rPr lang="de-DE" dirty="0" err="1"/>
              <a:t>Kursname</a:t>
            </a:r>
            <a:endParaRPr lang="de-DE" dirty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B4A56FF1-A2DF-45E0-8707-27C8C58685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2739" y="4240943"/>
            <a:ext cx="5240337" cy="136842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3000" b="1">
                <a:solidFill>
                  <a:schemeClr val="tx1"/>
                </a:solidFill>
              </a:defRPr>
            </a:lvl1pPr>
            <a:lvl2pPr marL="385762" indent="0" algn="ctr">
              <a:buNone/>
              <a:defRPr/>
            </a:lvl2pPr>
            <a:lvl3pPr marL="701675" indent="0" algn="ctr">
              <a:buNone/>
              <a:defRPr/>
            </a:lvl3pPr>
            <a:lvl4pPr marL="1055687" indent="0" algn="ctr">
              <a:buNone/>
              <a:defRPr/>
            </a:lvl4pPr>
            <a:lvl5pPr marL="2000250" indent="0" algn="ctr">
              <a:buNone/>
              <a:defRPr/>
            </a:lvl5pPr>
          </a:lstStyle>
          <a:p>
            <a:pPr lvl="0"/>
            <a:r>
              <a:rPr lang="de-DE" dirty="0"/>
              <a:t>Tag, Datum</a:t>
            </a:r>
            <a:br>
              <a:rPr lang="de-DE" dirty="0"/>
            </a:br>
            <a:r>
              <a:rPr lang="de-DE" dirty="0"/>
              <a:t>Zeit von…bis</a:t>
            </a:r>
          </a:p>
        </p:txBody>
      </p:sp>
    </p:spTree>
    <p:extLst>
      <p:ext uri="{BB962C8B-B14F-4D97-AF65-F5344CB8AC3E}">
        <p14:creationId xmlns:p14="http://schemas.microsoft.com/office/powerpoint/2010/main" val="272736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Refe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6">
            <a:extLst>
              <a:ext uri="{FF2B5EF4-FFF2-40B4-BE49-F238E27FC236}">
                <a16:creationId xmlns:a16="http://schemas.microsoft.com/office/drawing/2014/main" id="{EB8973BC-FD22-4B61-B86D-093F6039DD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1" b="31535"/>
          <a:stretch>
            <a:fillRect/>
          </a:stretch>
        </p:blipFill>
        <p:spPr bwMode="auto">
          <a:xfrm>
            <a:off x="8774113" y="487363"/>
            <a:ext cx="35147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F317280-D573-4675-90D3-9BA814AB85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17294" y="2715056"/>
            <a:ext cx="7078662" cy="53559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B61B0"/>
                </a:solidFill>
              </a:defRPr>
            </a:lvl1pPr>
            <a:lvl2pPr marL="385762" indent="0">
              <a:buNone/>
              <a:defRPr/>
            </a:lvl2pPr>
            <a:lvl3pPr marL="701675" indent="0">
              <a:buNone/>
              <a:defRPr/>
            </a:lvl3pPr>
          </a:lstStyle>
          <a:p>
            <a:pPr lvl="0"/>
            <a:r>
              <a:rPr lang="de-DE" dirty="0"/>
              <a:t>Vorname / Name Referent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F419E531-3D40-45EE-B8E0-DF471BD488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7294" y="3399698"/>
            <a:ext cx="7078662" cy="53559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385762" indent="0">
              <a:buNone/>
              <a:defRPr/>
            </a:lvl2pPr>
            <a:lvl3pPr marL="701675" indent="0">
              <a:buNone/>
              <a:defRPr/>
            </a:lvl3pPr>
          </a:lstStyle>
          <a:p>
            <a:pPr lvl="0"/>
            <a:r>
              <a:rPr lang="de-DE" dirty="0"/>
              <a:t>Titel / Position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18A32478-F8D5-4B00-8703-427CFF9C47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0960973">
            <a:off x="823425" y="4391219"/>
            <a:ext cx="2616680" cy="77977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CH" dirty="0"/>
              <a:t>Kurs-</a:t>
            </a:r>
            <a:br>
              <a:rPr lang="de-CH" dirty="0"/>
            </a:br>
            <a:r>
              <a:rPr lang="de-CH" dirty="0"/>
              <a:t>Name</a:t>
            </a:r>
          </a:p>
        </p:txBody>
      </p:sp>
      <p:sp>
        <p:nvSpPr>
          <p:cNvPr id="28" name="Textplatzhalter 26">
            <a:extLst>
              <a:ext uri="{FF2B5EF4-FFF2-40B4-BE49-F238E27FC236}">
                <a16:creationId xmlns:a16="http://schemas.microsoft.com/office/drawing/2014/main" id="{0EF9675D-0E90-4955-B772-40F4464271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0960973">
            <a:off x="1007876" y="5236516"/>
            <a:ext cx="2616680" cy="1026839"/>
          </a:xfrm>
          <a:prstGeom prst="rect">
            <a:avLst/>
          </a:prstGeom>
        </p:spPr>
        <p:txBody>
          <a:bodyPr anchor="t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0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Tag, </a:t>
            </a:r>
            <a:b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xx. 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xxxx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201x</a:t>
            </a:r>
            <a:b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xx.xx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bis 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xx.xx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Uhr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3B5DD808-BF6B-4305-B888-701B269ED2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7294" y="4367696"/>
            <a:ext cx="7078662" cy="106432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385762" indent="0">
              <a:buNone/>
              <a:defRPr/>
            </a:lvl2pPr>
            <a:lvl3pPr marL="701675" indent="0">
              <a:buNone/>
              <a:defRPr/>
            </a:lvl3pPr>
          </a:lstStyle>
          <a:p>
            <a:pPr lvl="0"/>
            <a:r>
              <a:rPr lang="de-DE" dirty="0"/>
              <a:t>Firma</a:t>
            </a:r>
            <a:br>
              <a:rPr lang="de-DE" dirty="0"/>
            </a:br>
            <a:r>
              <a:rPr lang="de-DE" dirty="0" err="1"/>
              <a:t>Strasse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PLZ, Ort</a:t>
            </a:r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E5710562-FBCA-469F-B295-6B72BC82C5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17294" y="5579387"/>
            <a:ext cx="7078662" cy="7537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385762" indent="0">
              <a:buNone/>
              <a:defRPr/>
            </a:lvl2pPr>
            <a:lvl3pPr marL="701675" indent="0">
              <a:buNone/>
              <a:defRPr/>
            </a:lvl3pPr>
          </a:lstStyle>
          <a:p>
            <a:pPr lvl="0"/>
            <a:r>
              <a:rPr lang="de-DE" dirty="0" err="1"/>
              <a:t>Telefonummer</a:t>
            </a:r>
            <a:r>
              <a:rPr lang="de-DE" dirty="0"/>
              <a:t> direkt</a:t>
            </a:r>
            <a:br>
              <a:rPr lang="de-DE" dirty="0"/>
            </a:br>
            <a:r>
              <a:rPr lang="de-DE" dirty="0"/>
              <a:t>Email-Adresse direkt</a:t>
            </a:r>
          </a:p>
        </p:txBody>
      </p:sp>
      <p:sp>
        <p:nvSpPr>
          <p:cNvPr id="12" name="Rechteck 9">
            <a:extLst>
              <a:ext uri="{FF2B5EF4-FFF2-40B4-BE49-F238E27FC236}">
                <a16:creationId xmlns:a16="http://schemas.microsoft.com/office/drawing/2014/main" id="{2704FD23-A24E-4D0A-B0E2-273927C04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0263" y="993775"/>
            <a:ext cx="73009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de-CH" altLang="de-DE" sz="5000" b="1" dirty="0">
                <a:ln w="19050">
                  <a:noFill/>
                </a:ln>
                <a:latin typeface="+mj-lt"/>
                <a:cs typeface="Segoe UI" panose="020B0502040204020203" pitchFamily="34" charset="0"/>
              </a:rPr>
              <a:t>Kontaktieren Sie uns!</a:t>
            </a:r>
          </a:p>
        </p:txBody>
      </p:sp>
    </p:spTree>
    <p:extLst>
      <p:ext uri="{BB962C8B-B14F-4D97-AF65-F5344CB8AC3E}">
        <p14:creationId xmlns:p14="http://schemas.microsoft.com/office/powerpoint/2010/main" val="11074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Refe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6">
            <a:extLst>
              <a:ext uri="{FF2B5EF4-FFF2-40B4-BE49-F238E27FC236}">
                <a16:creationId xmlns:a16="http://schemas.microsoft.com/office/drawing/2014/main" id="{EB8973BC-FD22-4B61-B86D-093F6039DD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1" b="31535"/>
          <a:stretch>
            <a:fillRect/>
          </a:stretch>
        </p:blipFill>
        <p:spPr bwMode="auto">
          <a:xfrm>
            <a:off x="8774113" y="487363"/>
            <a:ext cx="35147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CC1B79A-2F5B-41FE-81F5-9810A8A759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3906" y="1855788"/>
            <a:ext cx="11322050" cy="197875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000" b="1">
                <a:latin typeface="+mj-lt"/>
              </a:defRPr>
            </a:lvl1pPr>
            <a:lvl2pPr marL="701675" indent="-315913">
              <a:buClrTx/>
              <a:buFont typeface="Symbol" panose="05050102010706020507" pitchFamily="18" charset="2"/>
              <a:buChar char="-"/>
              <a:defRPr/>
            </a:lvl2pPr>
          </a:lstStyle>
          <a:p>
            <a:pPr lvl="0"/>
            <a:r>
              <a:rPr lang="de-DE" dirty="0"/>
              <a:t>Referatstitel</a:t>
            </a:r>
          </a:p>
          <a:p>
            <a:pPr lvl="1"/>
            <a:r>
              <a:rPr lang="de-DE" dirty="0"/>
              <a:t>Untertitel 1</a:t>
            </a:r>
          </a:p>
          <a:p>
            <a:pPr lvl="1"/>
            <a:r>
              <a:rPr lang="de-DE" dirty="0"/>
              <a:t>Untertitel 2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F317280-D573-4675-90D3-9BA814AB85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3113" y="4555148"/>
            <a:ext cx="7078662" cy="53559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2B61B0"/>
                </a:solidFill>
              </a:defRPr>
            </a:lvl1pPr>
            <a:lvl2pPr marL="385762" indent="0">
              <a:buNone/>
              <a:defRPr/>
            </a:lvl2pPr>
            <a:lvl3pPr marL="701675" indent="0">
              <a:buNone/>
              <a:defRPr/>
            </a:lvl3pPr>
          </a:lstStyle>
          <a:p>
            <a:pPr lvl="0"/>
            <a:r>
              <a:rPr lang="de-DE" dirty="0"/>
              <a:t>Vorname / Nachname Referent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F419E531-3D40-45EE-B8E0-DF471BD488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3113" y="5202971"/>
            <a:ext cx="7078662" cy="53559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385762" indent="0">
              <a:buNone/>
              <a:defRPr/>
            </a:lvl2pPr>
            <a:lvl3pPr marL="701675" indent="0">
              <a:buNone/>
              <a:defRPr/>
            </a:lvl3pPr>
          </a:lstStyle>
          <a:p>
            <a:pPr lvl="0"/>
            <a:r>
              <a:rPr lang="de-DE" dirty="0"/>
              <a:t>Titel / Position / Firma</a:t>
            </a:r>
          </a:p>
        </p:txBody>
      </p:sp>
    </p:spTree>
    <p:extLst>
      <p:ext uri="{BB962C8B-B14F-4D97-AF65-F5344CB8AC3E}">
        <p14:creationId xmlns:p14="http://schemas.microsoft.com/office/powerpoint/2010/main" val="8676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AC3A13-75B0-48B5-930B-3EE8B7BAA9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7525" y="1686902"/>
            <a:ext cx="11834813" cy="3455988"/>
          </a:xfrm>
          <a:prstGeom prst="rect">
            <a:avLst/>
          </a:prstGeom>
        </p:spPr>
        <p:txBody>
          <a:bodyPr/>
          <a:lstStyle>
            <a:lvl1pPr marL="382588" indent="-382588">
              <a:lnSpc>
                <a:spcPct val="150000"/>
              </a:lnSpc>
              <a:spcBef>
                <a:spcPts val="0"/>
              </a:spcBef>
              <a:buClrTx/>
              <a:buFont typeface="Symbol" panose="05050102010706020507" pitchFamily="18" charset="2"/>
              <a:buChar char="-"/>
              <a:defRPr sz="2400"/>
            </a:lvl1pPr>
            <a:lvl2pPr marL="701675" indent="-315913">
              <a:buFont typeface="Symbol" panose="05050102010706020507" pitchFamily="18" charset="2"/>
              <a:buChar char="-"/>
              <a:defRPr/>
            </a:lvl2pPr>
            <a:lvl3pPr marL="1054100" indent="-352425">
              <a:buFont typeface="Symbol" panose="05050102010706020507" pitchFamily="18" charset="2"/>
              <a:buChar char="-"/>
              <a:defRPr/>
            </a:lvl3pPr>
            <a:lvl4pPr marL="1419225" indent="-363538">
              <a:buFont typeface="Symbol" panose="05050102010706020507" pitchFamily="18" charset="2"/>
              <a:buChar char="-"/>
              <a:defRPr/>
            </a:lvl4pPr>
            <a:lvl5pPr marL="2409825" indent="-409575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</p:txBody>
      </p:sp>
      <p:sp>
        <p:nvSpPr>
          <p:cNvPr id="14" name="Rechteck 9">
            <a:extLst>
              <a:ext uri="{FF2B5EF4-FFF2-40B4-BE49-F238E27FC236}">
                <a16:creationId xmlns:a16="http://schemas.microsoft.com/office/drawing/2014/main" id="{FACD9202-CC9B-4CA3-9C33-D4F3EC9C6D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7891" y="597755"/>
            <a:ext cx="73009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de-CH" altLang="de-DE" sz="3000" b="1" dirty="0">
                <a:ln w="19050">
                  <a:noFill/>
                </a:ln>
                <a:solidFill>
                  <a:srgbClr val="2B61B0"/>
                </a:solidFill>
                <a:latin typeface="+mj-lt"/>
                <a:cs typeface="Segoe UI" panose="020B0502040204020203" pitchFamily="34" charset="0"/>
              </a:rPr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377835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3D0484-D5DE-4487-9127-F2A5E2625E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891" y="597755"/>
            <a:ext cx="11834080" cy="588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2B61B0"/>
                </a:solidFill>
                <a:latin typeface="+mj-lt"/>
              </a:defRPr>
            </a:lvl1pPr>
          </a:lstStyle>
          <a:p>
            <a:pPr lvl="0"/>
            <a:r>
              <a:rPr lang="de-CH" sz="3000" b="1" dirty="0">
                <a:latin typeface="+mj-lt"/>
              </a:rPr>
              <a:t>Titel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AC3A13-75B0-48B5-930B-3EE8B7BAA9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7891" y="1695694"/>
            <a:ext cx="11834813" cy="34559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Font typeface="Symbol" panose="05050102010706020507" pitchFamily="18" charset="2"/>
              <a:buNone/>
              <a:defRPr sz="2400"/>
            </a:lvl1pPr>
            <a:lvl2pPr marL="701675" indent="-315913">
              <a:buFont typeface="Symbol" panose="05050102010706020507" pitchFamily="18" charset="2"/>
              <a:buChar char="-"/>
              <a:defRPr/>
            </a:lvl2pPr>
            <a:lvl3pPr marL="1054100" indent="-352425">
              <a:buFont typeface="Symbol" panose="05050102010706020507" pitchFamily="18" charset="2"/>
              <a:buChar char="-"/>
              <a:defRPr/>
            </a:lvl3pPr>
            <a:lvl4pPr marL="1419225" indent="-363538">
              <a:buFont typeface="Symbol" panose="05050102010706020507" pitchFamily="18" charset="2"/>
              <a:buChar char="-"/>
              <a:defRPr/>
            </a:lvl4pPr>
            <a:lvl5pPr marL="2409825" indent="-409575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dirty="0"/>
              <a:t>Text…</a:t>
            </a:r>
          </a:p>
        </p:txBody>
      </p:sp>
    </p:spTree>
    <p:extLst>
      <p:ext uri="{BB962C8B-B14F-4D97-AF65-F5344CB8AC3E}">
        <p14:creationId xmlns:p14="http://schemas.microsoft.com/office/powerpoint/2010/main" val="356230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3D0484-D5DE-4487-9127-F2A5E2625E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891" y="597755"/>
            <a:ext cx="11834080" cy="5889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000" b="1">
                <a:solidFill>
                  <a:srgbClr val="2B61B0"/>
                </a:solidFill>
                <a:latin typeface="+mj-lt"/>
              </a:defRPr>
            </a:lvl1pPr>
          </a:lstStyle>
          <a:p>
            <a:pPr lvl="0"/>
            <a:r>
              <a:rPr lang="de-CH" sz="3000" b="1" dirty="0">
                <a:latin typeface="+mj-lt"/>
              </a:rPr>
              <a:t>Titel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100873-5558-4B39-BAD6-43741080645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7525" y="1495303"/>
            <a:ext cx="11834813" cy="483515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776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3D0484-D5DE-4487-9127-F2A5E2625E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891" y="597755"/>
            <a:ext cx="11834080" cy="5889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000" b="1">
                <a:solidFill>
                  <a:srgbClr val="2B61B0"/>
                </a:solidFill>
                <a:latin typeface="+mj-lt"/>
              </a:defRPr>
            </a:lvl1pPr>
          </a:lstStyle>
          <a:p>
            <a:pPr lvl="0"/>
            <a:r>
              <a:rPr lang="de-CH" sz="3000" b="1" dirty="0">
                <a:latin typeface="+mj-lt"/>
              </a:rPr>
              <a:t>Titel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2582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m für Leitfol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A654E3B0-4D61-46C8-8D75-1D3C7EC6EC5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67695124"/>
              </p:ext>
            </p:extLst>
          </p:nvPr>
        </p:nvGraphicFramePr>
        <p:xfrm>
          <a:off x="517891" y="1944516"/>
          <a:ext cx="11644313" cy="3503168"/>
        </p:xfrm>
        <a:graphic>
          <a:graphicData uri="http://schemas.openxmlformats.org/drawingml/2006/table">
            <a:tbl>
              <a:tblPr/>
              <a:tblGrid>
                <a:gridCol w="1092200">
                  <a:extLst>
                    <a:ext uri="{9D8B030D-6E8A-4147-A177-3AD203B41FA5}">
                      <a16:colId xmlns:a16="http://schemas.microsoft.com/office/drawing/2014/main" val="178749975"/>
                    </a:ext>
                  </a:extLst>
                </a:gridCol>
                <a:gridCol w="9078913">
                  <a:extLst>
                    <a:ext uri="{9D8B030D-6E8A-4147-A177-3AD203B41FA5}">
                      <a16:colId xmlns:a16="http://schemas.microsoft.com/office/drawing/2014/main" val="3978435488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763607018"/>
                    </a:ext>
                  </a:extLst>
                </a:gridCol>
              </a:tblGrid>
              <a:tr h="325438">
                <a:tc>
                  <a:txBody>
                    <a:bodyPr/>
                    <a:lstStyle>
                      <a:lvl1pPr marL="90488">
                        <a:spcBef>
                          <a:spcPct val="6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xx.xx</a:t>
                      </a:r>
                      <a:r>
                        <a:rPr kumimoji="0" lang="de-CH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Uhr</a:t>
                      </a: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7475">
                        <a:spcBef>
                          <a:spcPct val="6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Referat</a:t>
                      </a:r>
                    </a:p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Referent, Position, Firma, Ort</a:t>
                      </a:r>
                    </a:p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B6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7475">
                        <a:spcBef>
                          <a:spcPct val="6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800397"/>
                  </a:ext>
                </a:extLst>
              </a:tr>
              <a:tr h="325438">
                <a:tc>
                  <a:txBody>
                    <a:bodyPr/>
                    <a:lstStyle>
                      <a:lvl1pPr marL="90488">
                        <a:spcBef>
                          <a:spcPct val="6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90488" marR="0" lvl="0" indent="0" algn="l" defTabSz="914400" rtl="0" eaLnBrk="1" fontAlgn="base" latinLnBrk="0" hangingPunct="1">
                        <a:lnSpc>
                          <a:spcPts val="20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xx.xx</a:t>
                      </a:r>
                      <a:r>
                        <a:rPr kumimoji="0" lang="de-CH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Uhr</a:t>
                      </a: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7475">
                        <a:spcBef>
                          <a:spcPct val="6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7475" marR="0" lvl="0" indent="0" algn="l" defTabSz="914400" rtl="0" eaLnBrk="1" fontAlgn="base" latinLnBrk="0" hangingPunct="1">
                        <a:lnSpc>
                          <a:spcPts val="20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7475" marR="0" lvl="0" indent="0" algn="l" defTabSz="914400" rtl="0" eaLnBrk="1" fontAlgn="base" latinLnBrk="0" hangingPunct="1">
                        <a:lnSpc>
                          <a:spcPts val="20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Fragen an die Kursreferenten</a:t>
                      </a:r>
                    </a:p>
                    <a:p>
                      <a:pPr marL="117475" marR="0" lvl="0" indent="0" algn="l" defTabSz="914400" rtl="0" eaLnBrk="1" fontAlgn="base" latinLnBrk="0" hangingPunct="1">
                        <a:lnSpc>
                          <a:spcPts val="20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B6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6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7475">
                        <a:spcBef>
                          <a:spcPct val="6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854748"/>
                  </a:ext>
                </a:extLst>
              </a:tr>
              <a:tr h="446088">
                <a:tc>
                  <a:txBody>
                    <a:bodyPr/>
                    <a:lstStyle>
                      <a:lvl1pPr marL="90488">
                        <a:spcBef>
                          <a:spcPct val="6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xx.xx</a:t>
                      </a:r>
                      <a:r>
                        <a:rPr kumimoji="0" lang="de-CH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Uhr</a:t>
                      </a: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7475">
                        <a:spcBef>
                          <a:spcPct val="6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61B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Pause, Besuch Tischmesse, Networking</a:t>
                      </a:r>
                    </a:p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B6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6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7475">
                        <a:spcBef>
                          <a:spcPct val="6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791090"/>
                  </a:ext>
                </a:extLst>
              </a:tr>
              <a:tr h="492125">
                <a:tc>
                  <a:txBody>
                    <a:bodyPr/>
                    <a:lstStyle>
                      <a:lvl1pPr marL="90488">
                        <a:spcBef>
                          <a:spcPct val="6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xx.xx</a:t>
                      </a:r>
                      <a:r>
                        <a:rPr kumimoji="0" lang="de-CH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Uhr</a:t>
                      </a: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7475">
                        <a:spcBef>
                          <a:spcPct val="6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Referat</a:t>
                      </a:r>
                    </a:p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Referent, Position, Firma, Ort</a:t>
                      </a:r>
                    </a:p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B6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6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7475">
                        <a:spcBef>
                          <a:spcPct val="6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6AB3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AB3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799448"/>
                  </a:ext>
                </a:extLst>
              </a:tr>
            </a:tbl>
          </a:graphicData>
        </a:graphic>
      </p:graphicFrame>
      <p:pic>
        <p:nvPicPr>
          <p:cNvPr id="6" name="Grafik 4">
            <a:extLst>
              <a:ext uri="{FF2B5EF4-FFF2-40B4-BE49-F238E27FC236}">
                <a16:creationId xmlns:a16="http://schemas.microsoft.com/office/drawing/2014/main" id="{2BA48119-FA4B-4113-A8DD-D71E1EBBB4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1" b="31535"/>
          <a:stretch>
            <a:fillRect/>
          </a:stretch>
        </p:blipFill>
        <p:spPr bwMode="auto">
          <a:xfrm>
            <a:off x="11177954" y="2249488"/>
            <a:ext cx="9842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4">
            <a:extLst>
              <a:ext uri="{FF2B5EF4-FFF2-40B4-BE49-F238E27FC236}">
                <a16:creationId xmlns:a16="http://schemas.microsoft.com/office/drawing/2014/main" id="{48C3DC1C-577D-44B6-9DE9-2D498E7F19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1" b="31535"/>
          <a:stretch>
            <a:fillRect/>
          </a:stretch>
        </p:blipFill>
        <p:spPr bwMode="auto">
          <a:xfrm>
            <a:off x="11177954" y="4740641"/>
            <a:ext cx="9842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9">
            <a:extLst>
              <a:ext uri="{FF2B5EF4-FFF2-40B4-BE49-F238E27FC236}">
                <a16:creationId xmlns:a16="http://schemas.microsoft.com/office/drawing/2014/main" id="{ECFA35EC-4150-4A4B-B8CF-1A11406539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7891" y="597755"/>
            <a:ext cx="73009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de-CH" altLang="de-DE" sz="3000" b="0" cap="none" spc="0" dirty="0">
                <a:ln>
                  <a:noFill/>
                </a:ln>
                <a:solidFill>
                  <a:srgbClr val="2B61B0"/>
                </a:solidFill>
                <a:effectLst/>
                <a:latin typeface="+mj-lt"/>
                <a:cs typeface="Segoe UI" panose="020B0502040204020203" pitchFamily="34" charset="0"/>
              </a:rPr>
              <a:t>Programm</a:t>
            </a:r>
            <a:endParaRPr lang="de-CH" altLang="de-DE" sz="3000" b="1" dirty="0">
              <a:ln w="19050">
                <a:solidFill>
                  <a:srgbClr val="B21F23"/>
                </a:solidFill>
              </a:ln>
              <a:solidFill>
                <a:srgbClr val="2B61B0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9" name="Rechteck 9">
            <a:extLst>
              <a:ext uri="{FF2B5EF4-FFF2-40B4-BE49-F238E27FC236}">
                <a16:creationId xmlns:a16="http://schemas.microsoft.com/office/drawing/2014/main" id="{B175E5B8-8C60-4FF1-BE10-12F444DE46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7891" y="1151753"/>
            <a:ext cx="73009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de-CH" altLang="de-DE" sz="1500" b="1" dirty="0">
                <a:ln w="19050">
                  <a:noFill/>
                </a:ln>
                <a:solidFill>
                  <a:srgbClr val="2B61B0"/>
                </a:solidFill>
                <a:latin typeface="+mj-lt"/>
                <a:cs typeface="Segoe UI" panose="020B0502040204020203" pitchFamily="34" charset="0"/>
              </a:rPr>
              <a:t>((diese Vorlage zum bearbeiten aus den Masterfolien rauskopieren!))</a:t>
            </a:r>
          </a:p>
        </p:txBody>
      </p:sp>
    </p:spTree>
    <p:extLst>
      <p:ext uri="{BB962C8B-B14F-4D97-AF65-F5344CB8AC3E}">
        <p14:creationId xmlns:p14="http://schemas.microsoft.com/office/powerpoint/2010/main" val="279169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tglied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EBDD5264-6632-47A8-BC9B-7422F5E0313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501909935"/>
              </p:ext>
            </p:extLst>
          </p:nvPr>
        </p:nvGraphicFramePr>
        <p:xfrm>
          <a:off x="644525" y="1544136"/>
          <a:ext cx="11580813" cy="3493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D6FD021-CF62-421F-A467-63B794B5F6E2}"/>
              </a:ext>
            </a:extLst>
          </p:cNvPr>
          <p:cNvGrpSpPr/>
          <p:nvPr userDrawn="1"/>
        </p:nvGrpSpPr>
        <p:grpSpPr>
          <a:xfrm>
            <a:off x="2090536" y="3917989"/>
            <a:ext cx="8688790" cy="1799999"/>
            <a:chOff x="808540" y="3987271"/>
            <a:chExt cx="8688790" cy="1799999"/>
          </a:xfrm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5595DF71-AC90-489D-A029-E229791539F1}"/>
                </a:ext>
              </a:extLst>
            </p:cNvPr>
            <p:cNvSpPr/>
            <p:nvPr/>
          </p:nvSpPr>
          <p:spPr>
            <a:xfrm>
              <a:off x="808540" y="3987271"/>
              <a:ext cx="2915701" cy="1799999"/>
            </a:xfrm>
            <a:custGeom>
              <a:avLst/>
              <a:gdLst>
                <a:gd name="connsiteX0" fmla="*/ 0 w 2915701"/>
                <a:gd name="connsiteY0" fmla="*/ 900000 h 1799999"/>
                <a:gd name="connsiteX1" fmla="*/ 1457851 w 2915701"/>
                <a:gd name="connsiteY1" fmla="*/ 0 h 1799999"/>
                <a:gd name="connsiteX2" fmla="*/ 2915702 w 2915701"/>
                <a:gd name="connsiteY2" fmla="*/ 900000 h 1799999"/>
                <a:gd name="connsiteX3" fmla="*/ 1457851 w 2915701"/>
                <a:gd name="connsiteY3" fmla="*/ 1800000 h 1799999"/>
                <a:gd name="connsiteX4" fmla="*/ 0 w 2915701"/>
                <a:gd name="connsiteY4" fmla="*/ 900000 h 179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5701" h="1799999">
                  <a:moveTo>
                    <a:pt x="0" y="900000"/>
                  </a:moveTo>
                  <a:cubicBezTo>
                    <a:pt x="0" y="402944"/>
                    <a:pt x="652702" y="0"/>
                    <a:pt x="1457851" y="0"/>
                  </a:cubicBezTo>
                  <a:cubicBezTo>
                    <a:pt x="2263000" y="0"/>
                    <a:pt x="2915702" y="402944"/>
                    <a:pt x="2915702" y="900000"/>
                  </a:cubicBezTo>
                  <a:cubicBezTo>
                    <a:pt x="2915702" y="1397056"/>
                    <a:pt x="2263000" y="1800000"/>
                    <a:pt x="1457851" y="1800000"/>
                  </a:cubicBezTo>
                  <a:cubicBezTo>
                    <a:pt x="652702" y="1800000"/>
                    <a:pt x="0" y="1397056"/>
                    <a:pt x="0" y="900000"/>
                  </a:cubicBezTo>
                  <a:close/>
                </a:path>
              </a:pathLst>
            </a:custGeom>
            <a:solidFill>
              <a:srgbClr val="2B61B0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35018" tIns="283924" rIns="435018" bIns="283924" numCol="1" spcCol="1270" anchor="ctr" anchorCtr="0">
              <a:noAutofit/>
            </a:bodyPr>
            <a:lstStyle/>
            <a:p>
              <a:pPr lvl="0" algn="ctr"/>
              <a:r>
                <a:rPr lang="de-CH" sz="1600" dirty="0">
                  <a:solidFill>
                    <a:srgbClr val="000000"/>
                  </a:solidFill>
                </a:rPr>
                <a:t>…</a:t>
              </a:r>
              <a:r>
                <a:rPr lang="de-CH" sz="1600" b="1" dirty="0">
                  <a:solidFill>
                    <a:srgbClr val="000000"/>
                  </a:solidFill>
                </a:rPr>
                <a:t>Promotion Ihrer Produkte </a:t>
              </a:r>
              <a:r>
                <a:rPr lang="de-CH" sz="1600" dirty="0">
                  <a:solidFill>
                    <a:srgbClr val="000000"/>
                  </a:solidFill>
                </a:rPr>
                <a:t>an unseren spannenden Kursen und Weiterbildungen</a:t>
              </a:r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54F15716-91E5-4E91-BD3D-4499C0BDE9B6}"/>
                </a:ext>
              </a:extLst>
            </p:cNvPr>
            <p:cNvSpPr/>
            <p:nvPr/>
          </p:nvSpPr>
          <p:spPr>
            <a:xfrm>
              <a:off x="3695085" y="3987271"/>
              <a:ext cx="2915701" cy="1799999"/>
            </a:xfrm>
            <a:custGeom>
              <a:avLst/>
              <a:gdLst>
                <a:gd name="connsiteX0" fmla="*/ 0 w 2915701"/>
                <a:gd name="connsiteY0" fmla="*/ 900000 h 1799999"/>
                <a:gd name="connsiteX1" fmla="*/ 1457851 w 2915701"/>
                <a:gd name="connsiteY1" fmla="*/ 0 h 1799999"/>
                <a:gd name="connsiteX2" fmla="*/ 2915702 w 2915701"/>
                <a:gd name="connsiteY2" fmla="*/ 900000 h 1799999"/>
                <a:gd name="connsiteX3" fmla="*/ 1457851 w 2915701"/>
                <a:gd name="connsiteY3" fmla="*/ 1800000 h 1799999"/>
                <a:gd name="connsiteX4" fmla="*/ 0 w 2915701"/>
                <a:gd name="connsiteY4" fmla="*/ 900000 h 179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5701" h="1799999">
                  <a:moveTo>
                    <a:pt x="0" y="900000"/>
                  </a:moveTo>
                  <a:cubicBezTo>
                    <a:pt x="0" y="402944"/>
                    <a:pt x="652702" y="0"/>
                    <a:pt x="1457851" y="0"/>
                  </a:cubicBezTo>
                  <a:cubicBezTo>
                    <a:pt x="2263000" y="0"/>
                    <a:pt x="2915702" y="402944"/>
                    <a:pt x="2915702" y="900000"/>
                  </a:cubicBezTo>
                  <a:cubicBezTo>
                    <a:pt x="2915702" y="1397056"/>
                    <a:pt x="2263000" y="1800000"/>
                    <a:pt x="1457851" y="1800000"/>
                  </a:cubicBezTo>
                  <a:cubicBezTo>
                    <a:pt x="652702" y="1800000"/>
                    <a:pt x="0" y="1397056"/>
                    <a:pt x="0" y="900000"/>
                  </a:cubicBezTo>
                  <a:close/>
                </a:path>
              </a:pathLst>
            </a:custGeom>
            <a:solidFill>
              <a:srgbClr val="2B61B0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35018" tIns="283924" rIns="435018" bIns="283924" numCol="1" spcCol="1270" anchor="ctr" anchorCtr="0">
              <a:noAutofit/>
            </a:bodyPr>
            <a:lstStyle/>
            <a:p>
              <a:pPr lvl="0" algn="ctr"/>
              <a:r>
                <a:rPr lang="de-CH" sz="1600" dirty="0">
                  <a:solidFill>
                    <a:srgbClr val="000000"/>
                  </a:solidFill>
                </a:rPr>
                <a:t>…der Mitarbeit in unseren </a:t>
              </a:r>
              <a:r>
                <a:rPr lang="de-CH" sz="1600" b="1" dirty="0">
                  <a:solidFill>
                    <a:srgbClr val="000000"/>
                  </a:solidFill>
                </a:rPr>
                <a:t>Innovations-gruppen</a:t>
              </a: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B71F9F71-E406-46B6-8590-EC8714AD2B8F}"/>
                </a:ext>
              </a:extLst>
            </p:cNvPr>
            <p:cNvSpPr/>
            <p:nvPr/>
          </p:nvSpPr>
          <p:spPr>
            <a:xfrm>
              <a:off x="6581629" y="3987271"/>
              <a:ext cx="2915701" cy="1799999"/>
            </a:xfrm>
            <a:custGeom>
              <a:avLst/>
              <a:gdLst>
                <a:gd name="connsiteX0" fmla="*/ 0 w 2915701"/>
                <a:gd name="connsiteY0" fmla="*/ 900000 h 1799999"/>
                <a:gd name="connsiteX1" fmla="*/ 1457851 w 2915701"/>
                <a:gd name="connsiteY1" fmla="*/ 0 h 1799999"/>
                <a:gd name="connsiteX2" fmla="*/ 2915702 w 2915701"/>
                <a:gd name="connsiteY2" fmla="*/ 900000 h 1799999"/>
                <a:gd name="connsiteX3" fmla="*/ 1457851 w 2915701"/>
                <a:gd name="connsiteY3" fmla="*/ 1800000 h 1799999"/>
                <a:gd name="connsiteX4" fmla="*/ 0 w 2915701"/>
                <a:gd name="connsiteY4" fmla="*/ 900000 h 179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5701" h="1799999">
                  <a:moveTo>
                    <a:pt x="0" y="900000"/>
                  </a:moveTo>
                  <a:cubicBezTo>
                    <a:pt x="0" y="402944"/>
                    <a:pt x="652702" y="0"/>
                    <a:pt x="1457851" y="0"/>
                  </a:cubicBezTo>
                  <a:cubicBezTo>
                    <a:pt x="2263000" y="0"/>
                    <a:pt x="2915702" y="402944"/>
                    <a:pt x="2915702" y="900000"/>
                  </a:cubicBezTo>
                  <a:cubicBezTo>
                    <a:pt x="2915702" y="1397056"/>
                    <a:pt x="2263000" y="1800000"/>
                    <a:pt x="1457851" y="1800000"/>
                  </a:cubicBezTo>
                  <a:cubicBezTo>
                    <a:pt x="652702" y="1800000"/>
                    <a:pt x="0" y="1397056"/>
                    <a:pt x="0" y="900000"/>
                  </a:cubicBezTo>
                  <a:close/>
                </a:path>
              </a:pathLst>
            </a:custGeom>
            <a:solidFill>
              <a:srgbClr val="2B61B0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35018" tIns="283924" rIns="435018" bIns="283924" numCol="1" spcCol="1270" anchor="ctr" anchorCtr="0">
              <a:noAutofit/>
            </a:bodyPr>
            <a:lstStyle/>
            <a:p>
              <a:pPr lvl="0" algn="ctr"/>
              <a:r>
                <a:rPr lang="de-CH" sz="1600" dirty="0">
                  <a:solidFill>
                    <a:srgbClr val="000000"/>
                  </a:solidFill>
                </a:rPr>
                <a:t>…</a:t>
              </a:r>
              <a:r>
                <a:rPr lang="de-CH" sz="1600" b="1" dirty="0">
                  <a:solidFill>
                    <a:srgbClr val="000000"/>
                  </a:solidFill>
                </a:rPr>
                <a:t>News</a:t>
              </a:r>
              <a:r>
                <a:rPr lang="de-CH" sz="1600" dirty="0">
                  <a:solidFill>
                    <a:srgbClr val="000000"/>
                  </a:solidFill>
                </a:rPr>
                <a:t> über Entwicklungs-aktivitäten</a:t>
              </a:r>
            </a:p>
          </p:txBody>
        </p:sp>
      </p:grpSp>
      <p:sp>
        <p:nvSpPr>
          <p:cNvPr id="9" name="Rechteck 9">
            <a:extLst>
              <a:ext uri="{FF2B5EF4-FFF2-40B4-BE49-F238E27FC236}">
                <a16:creationId xmlns:a16="http://schemas.microsoft.com/office/drawing/2014/main" id="{94E3044B-4F80-4E7A-A9FC-F5AB7B3680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7891" y="597755"/>
            <a:ext cx="73009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de-CH" altLang="de-DE" sz="3000" b="1" dirty="0">
                <a:ln w="19050">
                  <a:noFill/>
                </a:ln>
                <a:solidFill>
                  <a:srgbClr val="2B61B0"/>
                </a:solidFill>
                <a:latin typeface="+mj-lt"/>
                <a:cs typeface="Segoe UI" panose="020B0502040204020203" pitchFamily="34" charset="0"/>
              </a:rPr>
              <a:t>Eine Mitgliedschaft lohnt sich!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4D86ADED-2634-41AB-A6A9-5D5793905A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7891" y="1347647"/>
            <a:ext cx="11644313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Arial" charset="0"/>
              </a:defRPr>
            </a:lvl2pPr>
            <a:lvl3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Arial" charset="0"/>
              </a:defRPr>
            </a:lvl3pPr>
            <a:lvl4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Arial" charset="0"/>
              </a:defRPr>
            </a:lvl4pPr>
            <a:lvl5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Arial" charset="0"/>
              </a:defRPr>
            </a:lvl5pPr>
            <a:lvl6pPr marL="457200"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Arial" charset="0"/>
              </a:defRPr>
            </a:lvl6pPr>
            <a:lvl7pPr marL="914400"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Arial" charset="0"/>
              </a:defRPr>
            </a:lvl7pPr>
            <a:lvl8pPr marL="1371600"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Arial" charset="0"/>
              </a:defRPr>
            </a:lvl8pPr>
            <a:lvl9pPr marL="1828800"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CH" altLang="de-DE" sz="2500" b="0" kern="0" dirty="0">
                <a:solidFill>
                  <a:schemeClr val="tx1"/>
                </a:solidFill>
                <a:cs typeface="Segoe UI" panose="020B0502040204020203" pitchFamily="34" charset="0"/>
              </a:rPr>
              <a:t>Profitieren Sie von…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397489D-04CE-4D5D-9DED-775A126A48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804" y="290890"/>
            <a:ext cx="608068" cy="62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35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84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"/>
          <p:cNvSpPr>
            <a:spLocks noChangeArrowheads="1"/>
          </p:cNvSpPr>
          <p:nvPr userDrawn="1"/>
        </p:nvSpPr>
        <p:spPr bwMode="auto">
          <a:xfrm>
            <a:off x="12512675" y="850900"/>
            <a:ext cx="19050" cy="920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CH" altLang="de-DE" sz="600">
                <a:solidFill>
                  <a:srgbClr val="000000"/>
                </a:solidFill>
              </a:rPr>
              <a:t> </a:t>
            </a:r>
            <a:endParaRPr lang="de-CH" altLang="de-DE"/>
          </a:p>
        </p:txBody>
      </p:sp>
      <p:sp>
        <p:nvSpPr>
          <p:cNvPr id="1028" name="Text Box 11"/>
          <p:cNvSpPr txBox="1">
            <a:spLocks noChangeArrowheads="1"/>
          </p:cNvSpPr>
          <p:nvPr userDrawn="1"/>
        </p:nvSpPr>
        <p:spPr bwMode="auto">
          <a:xfrm>
            <a:off x="466725" y="350838"/>
            <a:ext cx="6604000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CH" altLang="de-DE" sz="2000" b="1">
              <a:solidFill>
                <a:srgbClr val="0066FF"/>
              </a:solidFill>
              <a:latin typeface="Arial" pitchFamily="34" charset="0"/>
            </a:endParaRPr>
          </a:p>
        </p:txBody>
      </p:sp>
      <p:sp>
        <p:nvSpPr>
          <p:cNvPr id="1030" name="bk object 16"/>
          <p:cNvSpPr>
            <a:spLocks noChangeArrowheads="1"/>
          </p:cNvSpPr>
          <p:nvPr userDrawn="1"/>
        </p:nvSpPr>
        <p:spPr bwMode="auto">
          <a:xfrm>
            <a:off x="0" y="6770688"/>
            <a:ext cx="12869863" cy="468312"/>
          </a:xfrm>
          <a:prstGeom prst="rect">
            <a:avLst/>
          </a:prstGeom>
          <a:solidFill>
            <a:srgbClr val="2B61B0"/>
          </a:solidFill>
          <a:ln>
            <a:noFill/>
          </a:ln>
          <a:extLst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11" name="object 3"/>
          <p:cNvSpPr txBox="1"/>
          <p:nvPr userDrawn="1"/>
        </p:nvSpPr>
        <p:spPr>
          <a:xfrm>
            <a:off x="223105" y="6873670"/>
            <a:ext cx="9156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415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1800" b="1" spc="-6" dirty="0" err="1">
                <a:solidFill>
                  <a:srgbClr val="FFFFFF"/>
                </a:solidFill>
                <a:latin typeface="Arial"/>
                <a:cs typeface="Arial"/>
              </a:rPr>
              <a:t>EnFK</a:t>
            </a:r>
            <a:r>
              <a:rPr lang="de-CH" sz="1800" b="1" spc="-6" dirty="0">
                <a:solidFill>
                  <a:srgbClr val="FFFFFF"/>
                </a:solidFill>
                <a:latin typeface="Arial"/>
                <a:cs typeface="Arial"/>
              </a:rPr>
              <a:t> Weiterbildungs-Seminar | 12. April 2019 | Haus der Kantone, Bern</a:t>
            </a:r>
            <a:endParaRPr lang="de-CH" sz="1800" dirty="0">
              <a:latin typeface="Arial"/>
              <a:cs typeface="Arial"/>
            </a:endParaRPr>
          </a:p>
        </p:txBody>
      </p:sp>
      <p:sp>
        <p:nvSpPr>
          <p:cNvPr id="10" name="bk object 16"/>
          <p:cNvSpPr>
            <a:spLocks noChangeArrowheads="1"/>
          </p:cNvSpPr>
          <p:nvPr userDrawn="1"/>
        </p:nvSpPr>
        <p:spPr bwMode="auto">
          <a:xfrm>
            <a:off x="0" y="-9525"/>
            <a:ext cx="12869863" cy="108000"/>
          </a:xfrm>
          <a:prstGeom prst="rect">
            <a:avLst/>
          </a:prstGeom>
          <a:solidFill>
            <a:srgbClr val="2B61B0"/>
          </a:solidFill>
          <a:ln>
            <a:noFill/>
          </a:ln>
          <a:extLst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de-DE" altLang="de-DE" dirty="0"/>
          </a:p>
        </p:txBody>
      </p:sp>
      <p:pic>
        <p:nvPicPr>
          <p:cNvPr id="14" name="Grafik 11">
            <a:extLst>
              <a:ext uri="{FF2B5EF4-FFF2-40B4-BE49-F238E27FC236}">
                <a16:creationId xmlns:a16="http://schemas.microsoft.com/office/drawing/2014/main" id="{C67405D2-D205-4B40-B83B-702F6D6AC57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910" y="6861149"/>
            <a:ext cx="2971556" cy="30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77" r:id="rId8"/>
    <p:sldLayoutId id="2147483658" r:id="rId9"/>
    <p:sldLayoutId id="2147483660" r:id="rId10"/>
    <p:sldLayoutId id="2147483662" r:id="rId11"/>
    <p:sldLayoutId id="2147483663" r:id="rId12"/>
  </p:sldLayoutIdLst>
  <p:hf hdr="0" ftr="0" dt="0"/>
  <p:txStyles>
    <p:titleStyle>
      <a:lvl1pPr algn="l" defTabSz="1019175" rtl="0" eaLnBrk="0" fontAlgn="base" hangingPunct="0">
        <a:spcBef>
          <a:spcPct val="0"/>
        </a:spcBef>
        <a:spcAft>
          <a:spcPct val="0"/>
        </a:spcAft>
        <a:defRPr kumimoji="1" sz="1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19175" rtl="0" eaLnBrk="0" fontAlgn="base" hangingPunct="0">
        <a:spcBef>
          <a:spcPct val="0"/>
        </a:spcBef>
        <a:spcAft>
          <a:spcPct val="0"/>
        </a:spcAft>
        <a:defRPr kumimoji="1" sz="1400" b="1">
          <a:solidFill>
            <a:schemeClr val="tx2"/>
          </a:solidFill>
          <a:latin typeface="Arial" charset="0"/>
        </a:defRPr>
      </a:lvl2pPr>
      <a:lvl3pPr algn="l" defTabSz="1019175" rtl="0" eaLnBrk="0" fontAlgn="base" hangingPunct="0">
        <a:spcBef>
          <a:spcPct val="0"/>
        </a:spcBef>
        <a:spcAft>
          <a:spcPct val="0"/>
        </a:spcAft>
        <a:defRPr kumimoji="1" sz="1400" b="1">
          <a:solidFill>
            <a:schemeClr val="tx2"/>
          </a:solidFill>
          <a:latin typeface="Arial" charset="0"/>
        </a:defRPr>
      </a:lvl3pPr>
      <a:lvl4pPr algn="l" defTabSz="1019175" rtl="0" eaLnBrk="0" fontAlgn="base" hangingPunct="0">
        <a:spcBef>
          <a:spcPct val="0"/>
        </a:spcBef>
        <a:spcAft>
          <a:spcPct val="0"/>
        </a:spcAft>
        <a:defRPr kumimoji="1" sz="1400" b="1">
          <a:solidFill>
            <a:schemeClr val="tx2"/>
          </a:solidFill>
          <a:latin typeface="Arial" charset="0"/>
        </a:defRPr>
      </a:lvl4pPr>
      <a:lvl5pPr algn="l" defTabSz="1019175" rtl="0" eaLnBrk="0" fontAlgn="base" hangingPunct="0">
        <a:spcBef>
          <a:spcPct val="0"/>
        </a:spcBef>
        <a:spcAft>
          <a:spcPct val="0"/>
        </a:spcAft>
        <a:defRPr kumimoji="1" sz="1400" b="1">
          <a:solidFill>
            <a:schemeClr val="tx2"/>
          </a:solidFill>
          <a:latin typeface="Arial" charset="0"/>
        </a:defRPr>
      </a:lvl5pPr>
      <a:lvl6pPr marL="457200" algn="l" defTabSz="1019175" rtl="0" eaLnBrk="0" fontAlgn="base" hangingPunct="0">
        <a:spcBef>
          <a:spcPct val="0"/>
        </a:spcBef>
        <a:spcAft>
          <a:spcPct val="0"/>
        </a:spcAft>
        <a:defRPr kumimoji="1" sz="1400" b="1">
          <a:solidFill>
            <a:schemeClr val="tx2"/>
          </a:solidFill>
          <a:latin typeface="Arial" charset="0"/>
        </a:defRPr>
      </a:lvl6pPr>
      <a:lvl7pPr marL="914400" algn="l" defTabSz="1019175" rtl="0" eaLnBrk="0" fontAlgn="base" hangingPunct="0">
        <a:spcBef>
          <a:spcPct val="0"/>
        </a:spcBef>
        <a:spcAft>
          <a:spcPct val="0"/>
        </a:spcAft>
        <a:defRPr kumimoji="1" sz="1400" b="1">
          <a:solidFill>
            <a:schemeClr val="tx2"/>
          </a:solidFill>
          <a:latin typeface="Arial" charset="0"/>
        </a:defRPr>
      </a:lvl7pPr>
      <a:lvl8pPr marL="1371600" algn="l" defTabSz="1019175" rtl="0" eaLnBrk="0" fontAlgn="base" hangingPunct="0">
        <a:spcBef>
          <a:spcPct val="0"/>
        </a:spcBef>
        <a:spcAft>
          <a:spcPct val="0"/>
        </a:spcAft>
        <a:defRPr kumimoji="1" sz="1400" b="1">
          <a:solidFill>
            <a:schemeClr val="tx2"/>
          </a:solidFill>
          <a:latin typeface="Arial" charset="0"/>
        </a:defRPr>
      </a:lvl8pPr>
      <a:lvl9pPr marL="1828800" algn="l" defTabSz="1019175" rtl="0" eaLnBrk="0" fontAlgn="base" hangingPunct="0">
        <a:spcBef>
          <a:spcPct val="0"/>
        </a:spcBef>
        <a:spcAft>
          <a:spcPct val="0"/>
        </a:spcAft>
        <a:defRPr kumimoji="1" sz="1400" b="1">
          <a:solidFill>
            <a:schemeClr val="tx2"/>
          </a:solidFill>
          <a:latin typeface="Arial" charset="0"/>
        </a:defRPr>
      </a:lvl9pPr>
    </p:titleStyle>
    <p:bodyStyle>
      <a:lvl1pPr marL="382588" indent="-382588" algn="l" defTabSz="1019175" rtl="0" eaLnBrk="0" fontAlgn="base" hangingPunct="0">
        <a:spcBef>
          <a:spcPct val="60000"/>
        </a:spcBef>
        <a:spcAft>
          <a:spcPct val="0"/>
        </a:spcAft>
        <a:buClr>
          <a:srgbClr val="006AB3"/>
        </a:buClr>
        <a:buFont typeface="Wingdings" panose="05000000000000000000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01675" indent="-315913" algn="l" defTabSz="1019175" rtl="0" eaLnBrk="0" fontAlgn="base" hangingPunct="0">
        <a:spcBef>
          <a:spcPct val="20000"/>
        </a:spcBef>
        <a:spcAft>
          <a:spcPct val="0"/>
        </a:spcAft>
        <a:buClr>
          <a:srgbClr val="006AB3"/>
        </a:buClr>
        <a:buFont typeface="Wingdings" panose="05000000000000000000" pitchFamily="2" charset="2"/>
        <a:buChar char="Ø"/>
        <a:defRPr kumimoji="1" sz="2800">
          <a:solidFill>
            <a:schemeClr val="tx1"/>
          </a:solidFill>
          <a:latin typeface="+mn-lt"/>
        </a:defRPr>
      </a:lvl2pPr>
      <a:lvl3pPr marL="1054100" indent="-352425" algn="l" defTabSz="1019175" rtl="0" eaLnBrk="0" fontAlgn="base" hangingPunct="0">
        <a:spcBef>
          <a:spcPct val="20000"/>
        </a:spcBef>
        <a:spcAft>
          <a:spcPct val="0"/>
        </a:spcAft>
        <a:buClr>
          <a:srgbClr val="006AB3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419225" indent="-363538" algn="l" defTabSz="1019175" rtl="0" eaLnBrk="0" fontAlgn="base" hangingPunct="0">
        <a:spcBef>
          <a:spcPct val="20000"/>
        </a:spcBef>
        <a:spcAft>
          <a:spcPct val="0"/>
        </a:spcAft>
        <a:buClr>
          <a:srgbClr val="006AB3"/>
        </a:buClr>
        <a:buChar char="•"/>
        <a:defRPr kumimoji="1" sz="2200">
          <a:solidFill>
            <a:schemeClr val="tx1"/>
          </a:solidFill>
          <a:latin typeface="+mn-lt"/>
        </a:defRPr>
      </a:lvl4pPr>
      <a:lvl5pPr marL="2409825" indent="-409575" algn="l" defTabSz="1019175" rtl="0" eaLnBrk="0" fontAlgn="base" hangingPunct="0">
        <a:spcBef>
          <a:spcPct val="20000"/>
        </a:spcBef>
        <a:spcAft>
          <a:spcPct val="0"/>
        </a:spcAft>
        <a:buClr>
          <a:srgbClr val="006AB3"/>
        </a:buClr>
        <a:buChar char="–"/>
        <a:defRPr kumimoji="1" sz="2200">
          <a:solidFill>
            <a:schemeClr val="tx1"/>
          </a:solidFill>
          <a:latin typeface="+mn-lt"/>
        </a:defRPr>
      </a:lvl5pPr>
      <a:lvl6pPr marL="2867025" indent="-409575" algn="l" defTabSz="1019175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–"/>
        <a:defRPr kumimoji="1" sz="2200">
          <a:solidFill>
            <a:schemeClr val="tx1"/>
          </a:solidFill>
          <a:latin typeface="+mn-lt"/>
        </a:defRPr>
      </a:lvl6pPr>
      <a:lvl7pPr marL="3324225" indent="-409575" algn="l" defTabSz="1019175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–"/>
        <a:defRPr kumimoji="1" sz="2200">
          <a:solidFill>
            <a:schemeClr val="tx1"/>
          </a:solidFill>
          <a:latin typeface="+mn-lt"/>
        </a:defRPr>
      </a:lvl7pPr>
      <a:lvl8pPr marL="3781425" indent="-409575" algn="l" defTabSz="1019175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–"/>
        <a:defRPr kumimoji="1" sz="2200">
          <a:solidFill>
            <a:schemeClr val="tx1"/>
          </a:solidFill>
          <a:latin typeface="+mn-lt"/>
        </a:defRPr>
      </a:lvl8pPr>
      <a:lvl9pPr marL="4238625" indent="-409575" algn="l" defTabSz="1019175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–"/>
        <a:defRPr kumimoji="1" sz="2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62B2D6-B21B-4F29-B3F9-D769295BE0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3113" y="3898029"/>
            <a:ext cx="7078662" cy="535598"/>
          </a:xfrm>
        </p:spPr>
        <p:txBody>
          <a:bodyPr/>
          <a:lstStyle/>
          <a:p>
            <a:r>
              <a:rPr lang="fr-CH"/>
              <a:t>Dr. Ruedi Meier, oec. publ.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F73234-CF36-42E1-8407-742070E3DF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3113" y="4368569"/>
            <a:ext cx="7078662" cy="535598"/>
          </a:xfrm>
        </p:spPr>
        <p:txBody>
          <a:bodyPr/>
          <a:lstStyle/>
          <a:p>
            <a:r>
              <a:rPr lang="fr-CH"/>
              <a:t>Urbaniste NDS/EPF-Z, </a:t>
            </a:r>
          </a:p>
          <a:p>
            <a:r>
              <a:rPr lang="fr-CH"/>
              <a:t>Président honoraire, energie-cluster.ch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7C4DB08-DF13-4977-AA56-507E114926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3905" y="2322322"/>
            <a:ext cx="11803760" cy="1978758"/>
          </a:xfrm>
        </p:spPr>
        <p:txBody>
          <a:bodyPr/>
          <a:lstStyle/>
          <a:p>
            <a:r>
              <a:rPr lang="fr-CH" sz="3200"/>
              <a:t>Rénovations « durables » de bâtiments                              </a:t>
            </a:r>
          </a:p>
          <a:p>
            <a:pPr>
              <a:spcBef>
                <a:spcPts val="1200"/>
              </a:spcBef>
            </a:pPr>
            <a:r>
              <a:rPr lang="fr-CH" sz="2800"/>
              <a:t>Existe-t-il des situations gagnant-gagnant pour les investisseurs, les locataires et l'environnement?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FEF93075-B9EE-4886-B2BA-4F9FA948EE02}"/>
              </a:ext>
            </a:extLst>
          </p:cNvPr>
          <p:cNvSpPr txBox="1">
            <a:spLocks/>
          </p:cNvSpPr>
          <p:nvPr/>
        </p:nvSpPr>
        <p:spPr>
          <a:xfrm>
            <a:off x="776217" y="5257658"/>
            <a:ext cx="7078662" cy="535598"/>
          </a:xfrm>
          <a:prstGeom prst="rect">
            <a:avLst/>
          </a:prstGeom>
        </p:spPr>
        <p:txBody>
          <a:bodyPr/>
          <a:lstStyle>
            <a:lvl1pPr marL="0" indent="0" algn="l" defTabSz="1019175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400" b="1">
                <a:solidFill>
                  <a:srgbClr val="2B61B0"/>
                </a:solidFill>
                <a:latin typeface="+mn-lt"/>
                <a:ea typeface="+mn-ea"/>
                <a:cs typeface="+mn-cs"/>
              </a:defRPr>
            </a:lvl1pPr>
            <a:lvl2pPr marL="385762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701675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None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419225" indent="-36353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•"/>
              <a:defRPr kumimoji="1" sz="2200">
                <a:solidFill>
                  <a:schemeClr val="tx1"/>
                </a:solidFill>
                <a:latin typeface="+mn-lt"/>
              </a:defRPr>
            </a:lvl4pPr>
            <a:lvl5pPr marL="24098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5pPr>
            <a:lvl6pPr marL="28670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6pPr>
            <a:lvl7pPr marL="33242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7pPr>
            <a:lvl8pPr marL="37814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8pPr>
            <a:lvl9pPr marL="42386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CH"/>
              <a:t>Christian Renken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A64E072-D9D6-4FB6-8021-B05EBEBFFE45}"/>
              </a:ext>
            </a:extLst>
          </p:cNvPr>
          <p:cNvSpPr txBox="1">
            <a:spLocks/>
          </p:cNvSpPr>
          <p:nvPr/>
        </p:nvSpPr>
        <p:spPr>
          <a:xfrm>
            <a:off x="776217" y="5737523"/>
            <a:ext cx="7078662" cy="535598"/>
          </a:xfrm>
          <a:prstGeom prst="rect">
            <a:avLst/>
          </a:prstGeom>
        </p:spPr>
        <p:txBody>
          <a:bodyPr/>
          <a:lstStyle>
            <a:lvl1pPr marL="0" indent="0" algn="l" defTabSz="1019175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2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701675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None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419225" indent="-36353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•"/>
              <a:defRPr kumimoji="1" sz="2200">
                <a:solidFill>
                  <a:schemeClr val="tx1"/>
                </a:solidFill>
                <a:latin typeface="+mn-lt"/>
              </a:defRPr>
            </a:lvl4pPr>
            <a:lvl5pPr marL="24098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5pPr>
            <a:lvl6pPr marL="28670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6pPr>
            <a:lvl7pPr marL="33242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7pPr>
            <a:lvl8pPr marL="37814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8pPr>
            <a:lvl9pPr marL="42386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CH"/>
              <a:t>Directeur de CR Energie GmbH, </a:t>
            </a:r>
          </a:p>
          <a:p>
            <a:r>
              <a:rPr lang="fr-CH"/>
              <a:t>Médiateur technologique, energie-cluster.ch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FFA9720-CBD9-4CB6-88E2-5A0397C91C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86" y="5560148"/>
            <a:ext cx="3123106" cy="93919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7774271-FA19-499A-89FD-183C9E66D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91" y="356133"/>
            <a:ext cx="1387880" cy="1499655"/>
          </a:xfrm>
          <a:prstGeom prst="rect">
            <a:avLst/>
          </a:prstGeom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B4ABF40-B631-4CC3-A77C-653F8B7BB61F}"/>
              </a:ext>
            </a:extLst>
          </p:cNvPr>
          <p:cNvSpPr txBox="1">
            <a:spLocks/>
          </p:cNvSpPr>
          <p:nvPr/>
        </p:nvSpPr>
        <p:spPr>
          <a:xfrm>
            <a:off x="6206642" y="3901139"/>
            <a:ext cx="7078662" cy="535598"/>
          </a:xfrm>
          <a:prstGeom prst="rect">
            <a:avLst/>
          </a:prstGeom>
        </p:spPr>
        <p:txBody>
          <a:bodyPr/>
          <a:lstStyle>
            <a:lvl1pPr marL="0" indent="0" algn="l" defTabSz="1019175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400" b="1">
                <a:solidFill>
                  <a:srgbClr val="2B61B0"/>
                </a:solidFill>
                <a:latin typeface="+mn-lt"/>
                <a:ea typeface="+mn-ea"/>
                <a:cs typeface="+mn-cs"/>
              </a:defRPr>
            </a:lvl1pPr>
            <a:lvl2pPr marL="385762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701675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None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419225" indent="-36353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•"/>
              <a:defRPr kumimoji="1" sz="2200">
                <a:solidFill>
                  <a:schemeClr val="tx1"/>
                </a:solidFill>
                <a:latin typeface="+mn-lt"/>
              </a:defRPr>
            </a:lvl4pPr>
            <a:lvl5pPr marL="24098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5pPr>
            <a:lvl6pPr marL="28670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6pPr>
            <a:lvl7pPr marL="33242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7pPr>
            <a:lvl8pPr marL="37814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8pPr>
            <a:lvl9pPr marL="42386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CH"/>
              <a:t>Dr. Frank Kalvelage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5C956C8E-B566-4894-8155-30D88024D29C}"/>
              </a:ext>
            </a:extLst>
          </p:cNvPr>
          <p:cNvSpPr txBox="1">
            <a:spLocks/>
          </p:cNvSpPr>
          <p:nvPr/>
        </p:nvSpPr>
        <p:spPr>
          <a:xfrm>
            <a:off x="6206642" y="4325026"/>
            <a:ext cx="7078662" cy="535598"/>
          </a:xfrm>
          <a:prstGeom prst="rect">
            <a:avLst/>
          </a:prstGeom>
        </p:spPr>
        <p:txBody>
          <a:bodyPr/>
          <a:lstStyle>
            <a:lvl1pPr marL="0" indent="0" algn="l" defTabSz="1019175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2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701675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None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419225" indent="-36353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•"/>
              <a:defRPr kumimoji="1" sz="2200">
                <a:solidFill>
                  <a:schemeClr val="tx1"/>
                </a:solidFill>
                <a:latin typeface="+mn-lt"/>
              </a:defRPr>
            </a:lvl4pPr>
            <a:lvl5pPr marL="24098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5pPr>
            <a:lvl6pPr marL="28670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6pPr>
            <a:lvl7pPr marL="33242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7pPr>
            <a:lvl8pPr marL="37814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8pPr>
            <a:lvl9pPr marL="42386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CH"/>
              <a:t>Directeur, energie-cluster.ch</a:t>
            </a:r>
          </a:p>
        </p:txBody>
      </p:sp>
    </p:spTree>
    <p:extLst>
      <p:ext uri="{BB962C8B-B14F-4D97-AF65-F5344CB8AC3E}">
        <p14:creationId xmlns:p14="http://schemas.microsoft.com/office/powerpoint/2010/main" val="23747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2CA7236-533F-4B00-9E26-A0A1955114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7891" y="597755"/>
            <a:ext cx="11834080" cy="588962"/>
          </a:xfrm>
        </p:spPr>
        <p:txBody>
          <a:bodyPr/>
          <a:lstStyle/>
          <a:p>
            <a:r>
              <a:rPr lang="fr-CH"/>
              <a:t>EnWI – Méthode de calcul systématique</a:t>
            </a:r>
          </a:p>
        </p:txBody>
      </p:sp>
      <p:sp>
        <p:nvSpPr>
          <p:cNvPr id="4" name="Flussdiagramm: Alternativer Prozess 3">
            <a:extLst>
              <a:ext uri="{FF2B5EF4-FFF2-40B4-BE49-F238E27FC236}">
                <a16:creationId xmlns:a16="http://schemas.microsoft.com/office/drawing/2014/main" id="{994D9C79-5577-422C-9FA0-F040239919D7}"/>
              </a:ext>
            </a:extLst>
          </p:cNvPr>
          <p:cNvSpPr/>
          <p:nvPr/>
        </p:nvSpPr>
        <p:spPr bwMode="auto">
          <a:xfrm>
            <a:off x="816077" y="1537127"/>
            <a:ext cx="2395330" cy="84734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Données relatives à l'objet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CH" sz="1400" dirty="0">
                <a:latin typeface="Calibri" panose="020F0502020204030204" pitchFamily="34" charset="0"/>
              </a:rPr>
              <a:t>Géométrie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CH" sz="1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Consommation d'énergie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8BC80A73-D6BE-4F39-81F4-2ACA14BC662E}"/>
              </a:ext>
            </a:extLst>
          </p:cNvPr>
          <p:cNvCxnSpPr>
            <a:cxnSpLocks/>
            <a:stCxn id="4" idx="3"/>
          </p:cNvCxnSpPr>
          <p:nvPr/>
        </p:nvCxnSpPr>
        <p:spPr bwMode="auto">
          <a:xfrm>
            <a:off x="3211407" y="1960800"/>
            <a:ext cx="101409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051C2E8A-8A2F-4112-85E9-ADB203B73330}"/>
              </a:ext>
            </a:extLst>
          </p:cNvPr>
          <p:cNvSpPr/>
          <p:nvPr/>
        </p:nvSpPr>
        <p:spPr bwMode="auto">
          <a:xfrm>
            <a:off x="4230799" y="1634302"/>
            <a:ext cx="2515236" cy="1124272"/>
          </a:xfrm>
          <a:prstGeom prst="flowChartProcess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CH" sz="1400" dirty="0">
                <a:latin typeface="Calibri" panose="020F0502020204030204" pitchFamily="34" charset="0"/>
              </a:rPr>
              <a:t>Saisie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CH" sz="1400" dirty="0">
                <a:latin typeface="Calibri" panose="020F0502020204030204" pitchFamily="34" charset="0"/>
              </a:rPr>
              <a:t>Etat actuel du bâtiment 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CH" sz="1400" dirty="0">
                <a:latin typeface="Calibri" panose="020F0502020204030204" pitchFamily="34" charset="0"/>
              </a:rPr>
              <a:t>Variantes d'assainissement </a:t>
            </a:r>
            <a:r>
              <a:rPr lang="fr-CH" sz="1400" dirty="0" err="1">
                <a:latin typeface="Calibri" panose="020F0502020204030204" pitchFamily="34" charset="0"/>
              </a:rPr>
              <a:t>déf</a:t>
            </a:r>
            <a:r>
              <a:rPr lang="fr-CH" sz="1400" dirty="0">
                <a:latin typeface="Calibri" panose="020F0502020204030204" pitchFamily="34" charset="0"/>
              </a:rPr>
              <a:t>. 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CH" sz="1400" dirty="0">
                <a:latin typeface="Calibri" panose="020F0502020204030204" pitchFamily="34" charset="0"/>
              </a:rPr>
              <a:t>Mesures d'extension  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CH" sz="14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" name="Flussdiagramm: Prozess 6">
            <a:extLst>
              <a:ext uri="{FF2B5EF4-FFF2-40B4-BE49-F238E27FC236}">
                <a16:creationId xmlns:a16="http://schemas.microsoft.com/office/drawing/2014/main" id="{68AE4F81-8A99-45D9-8E05-372D64DE7CE4}"/>
              </a:ext>
            </a:extLst>
          </p:cNvPr>
          <p:cNvSpPr/>
          <p:nvPr/>
        </p:nvSpPr>
        <p:spPr bwMode="auto">
          <a:xfrm>
            <a:off x="4230798" y="1366345"/>
            <a:ext cx="2515236" cy="26096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1400" b="1">
                <a:latin typeface="Calibri" panose="020F0502020204030204" pitchFamily="34" charset="0"/>
              </a:rPr>
              <a:t>INSPIRE Tool &amp; kennwerte.ch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0D9BADFA-0508-4A23-B3A7-E14AEABF5B8F}"/>
              </a:ext>
            </a:extLst>
          </p:cNvPr>
          <p:cNvCxnSpPr>
            <a:cxnSpLocks/>
            <a:stCxn id="4" idx="2"/>
            <a:endCxn id="9" idx="1"/>
          </p:cNvCxnSpPr>
          <p:nvPr/>
        </p:nvCxnSpPr>
        <p:spPr bwMode="auto">
          <a:xfrm flipH="1">
            <a:off x="1991440" y="2384473"/>
            <a:ext cx="22302" cy="9824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Flussdiagramm: Daten 8">
            <a:extLst>
              <a:ext uri="{FF2B5EF4-FFF2-40B4-BE49-F238E27FC236}">
                <a16:creationId xmlns:a16="http://schemas.microsoft.com/office/drawing/2014/main" id="{7DC51968-34AD-46F8-94F4-04CA596664C7}"/>
              </a:ext>
            </a:extLst>
          </p:cNvPr>
          <p:cNvSpPr/>
          <p:nvPr/>
        </p:nvSpPr>
        <p:spPr bwMode="auto">
          <a:xfrm>
            <a:off x="707924" y="3366892"/>
            <a:ext cx="2567032" cy="554120"/>
          </a:xfrm>
          <a:prstGeom prst="flowChartInputOutp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H" sz="1400" b="1" i="1" dirty="0">
                <a:latin typeface="Calibri" panose="020F0502020204030204" pitchFamily="34" charset="0"/>
              </a:rPr>
              <a:t>Dimensionnement</a:t>
            </a:r>
          </a:p>
          <a:p>
            <a:r>
              <a:rPr lang="fr-CH" sz="1400" b="1" i="1" dirty="0">
                <a:latin typeface="Calibri" panose="020F0502020204030204" pitchFamily="34" charset="0"/>
              </a:rPr>
              <a:t> Installations PV </a:t>
            </a:r>
          </a:p>
        </p:txBody>
      </p:sp>
      <p:sp>
        <p:nvSpPr>
          <p:cNvPr id="10" name="Flussdiagramm: Vorbereitung 9">
            <a:extLst>
              <a:ext uri="{FF2B5EF4-FFF2-40B4-BE49-F238E27FC236}">
                <a16:creationId xmlns:a16="http://schemas.microsoft.com/office/drawing/2014/main" id="{84724EE4-6354-45DD-822D-3578A221B16E}"/>
              </a:ext>
            </a:extLst>
          </p:cNvPr>
          <p:cNvSpPr/>
          <p:nvPr/>
        </p:nvSpPr>
        <p:spPr bwMode="auto">
          <a:xfrm>
            <a:off x="7531510" y="1366345"/>
            <a:ext cx="3470787" cy="1143312"/>
          </a:xfrm>
          <a:prstGeom prst="flowChartPreparation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CH" sz="1400" b="1" i="1" dirty="0">
                <a:latin typeface="Calibri" panose="020F0502020204030204" pitchFamily="34" charset="0"/>
              </a:rPr>
              <a:t>Résultats intermédiaires</a:t>
            </a:r>
          </a:p>
          <a:p>
            <a:pPr marL="176213" indent="-176213">
              <a:buFontTx/>
              <a:buChar char="-"/>
            </a:pPr>
            <a:r>
              <a:rPr lang="fr-CH" sz="1400" dirty="0">
                <a:latin typeface="Calibri" panose="020F0502020204030204" pitchFamily="34" charset="0"/>
              </a:rPr>
              <a:t>Coûts d'assainissement</a:t>
            </a:r>
          </a:p>
          <a:p>
            <a:pPr marL="176213" indent="-176213">
              <a:buFontTx/>
              <a:buChar char="-"/>
            </a:pPr>
            <a:r>
              <a:rPr lang="fr-CH" sz="1400" dirty="0" err="1">
                <a:latin typeface="Calibri" panose="020F0502020204030204" pitchFamily="34" charset="0"/>
              </a:rPr>
              <a:t>Nouv</a:t>
            </a:r>
            <a:r>
              <a:rPr lang="fr-CH" sz="1400" dirty="0">
                <a:latin typeface="Calibri" panose="020F0502020204030204" pitchFamily="34" charset="0"/>
              </a:rPr>
              <a:t>. besoins en énergie </a:t>
            </a:r>
            <a:r>
              <a:rPr lang="fr-CH" sz="1400" dirty="0" smtClean="0">
                <a:latin typeface="Calibri" panose="020F0502020204030204" pitchFamily="34" charset="0"/>
              </a:rPr>
              <a:t>finale </a:t>
            </a:r>
            <a:r>
              <a:rPr lang="fr-CH" sz="1400" dirty="0" err="1" smtClean="0">
                <a:latin typeface="Calibri" panose="020F0502020204030204" pitchFamily="34" charset="0"/>
              </a:rPr>
              <a:t>Chauff</a:t>
            </a:r>
            <a:r>
              <a:rPr lang="fr-CH" sz="1400" dirty="0" smtClean="0">
                <a:latin typeface="Calibri" panose="020F0502020204030204" pitchFamily="34" charset="0"/>
              </a:rPr>
              <a:t>. </a:t>
            </a:r>
            <a:r>
              <a:rPr lang="fr-CH" sz="1400" dirty="0">
                <a:latin typeface="Calibri" panose="020F0502020204030204" pitchFamily="34" charset="0"/>
              </a:rPr>
              <a:t>et ECS </a:t>
            </a:r>
          </a:p>
        </p:txBody>
      </p:sp>
      <p:sp>
        <p:nvSpPr>
          <p:cNvPr id="11" name="Flussdiagramm: Vorbereitung 10">
            <a:extLst>
              <a:ext uri="{FF2B5EF4-FFF2-40B4-BE49-F238E27FC236}">
                <a16:creationId xmlns:a16="http://schemas.microsoft.com/office/drawing/2014/main" id="{33D43724-7B67-4D97-8163-DB386F8C1FE9}"/>
              </a:ext>
            </a:extLst>
          </p:cNvPr>
          <p:cNvSpPr/>
          <p:nvPr/>
        </p:nvSpPr>
        <p:spPr bwMode="auto">
          <a:xfrm>
            <a:off x="7675640" y="3213522"/>
            <a:ext cx="3071017" cy="870082"/>
          </a:xfrm>
          <a:prstGeom prst="flowChartPreparation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CH" sz="1400" b="1" i="1" dirty="0">
                <a:latin typeface="Calibri" panose="020F0502020204030204" pitchFamily="34" charset="0"/>
              </a:rPr>
              <a:t>Résultat intermédiaire</a:t>
            </a:r>
          </a:p>
          <a:p>
            <a:pPr marL="285750" indent="-285750">
              <a:buFontTx/>
              <a:buChar char="-"/>
            </a:pPr>
            <a:r>
              <a:rPr lang="fr-CH" sz="1400" dirty="0">
                <a:latin typeface="Calibri" panose="020F0502020204030204" pitchFamily="34" charset="0"/>
              </a:rPr>
              <a:t>Propre consommation PV</a:t>
            </a:r>
          </a:p>
        </p:txBody>
      </p:sp>
      <p:sp>
        <p:nvSpPr>
          <p:cNvPr id="12" name="Flussdiagramm: Prozess 11">
            <a:extLst>
              <a:ext uri="{FF2B5EF4-FFF2-40B4-BE49-F238E27FC236}">
                <a16:creationId xmlns:a16="http://schemas.microsoft.com/office/drawing/2014/main" id="{550B76F7-256D-4FEC-8FED-463265C7D345}"/>
              </a:ext>
            </a:extLst>
          </p:cNvPr>
          <p:cNvSpPr/>
          <p:nvPr/>
        </p:nvSpPr>
        <p:spPr bwMode="auto">
          <a:xfrm>
            <a:off x="4230798" y="3790185"/>
            <a:ext cx="2515236" cy="916238"/>
          </a:xfrm>
          <a:prstGeom prst="flowChartProcess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CH" sz="1400" dirty="0">
                <a:latin typeface="Calibri" panose="020F0502020204030204" pitchFamily="34" charset="0"/>
              </a:rPr>
              <a:t>Saisie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CH" sz="1400" dirty="0">
                <a:latin typeface="Calibri" panose="020F0502020204030204" pitchFamily="34" charset="0"/>
              </a:rPr>
              <a:t>Besoins en électricité  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CH" sz="1400" dirty="0">
                <a:latin typeface="Calibri" panose="020F0502020204030204" pitchFamily="34" charset="0"/>
              </a:rPr>
              <a:t>Rendement énergétique PV  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CH" sz="1400" dirty="0"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13" name="Flussdiagramm: Prozess 12">
            <a:extLst>
              <a:ext uri="{FF2B5EF4-FFF2-40B4-BE49-F238E27FC236}">
                <a16:creationId xmlns:a16="http://schemas.microsoft.com/office/drawing/2014/main" id="{EF5EA282-B0AB-4732-B7E2-B178CF3B0387}"/>
              </a:ext>
            </a:extLst>
          </p:cNvPr>
          <p:cNvSpPr/>
          <p:nvPr/>
        </p:nvSpPr>
        <p:spPr bwMode="auto">
          <a:xfrm>
            <a:off x="4225497" y="3518620"/>
            <a:ext cx="2521411" cy="26650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1400" b="1">
                <a:latin typeface="Calibri" panose="020F0502020204030204" pitchFamily="34" charset="0"/>
              </a:rPr>
              <a:t>Outil PVopti</a:t>
            </a:r>
          </a:p>
        </p:txBody>
      </p:sp>
      <p:sp>
        <p:nvSpPr>
          <p:cNvPr id="14" name="Flussdiagramm: Prozess 13">
            <a:extLst>
              <a:ext uri="{FF2B5EF4-FFF2-40B4-BE49-F238E27FC236}">
                <a16:creationId xmlns:a16="http://schemas.microsoft.com/office/drawing/2014/main" id="{329C81D0-C22D-4A01-928B-7B39EF6EBC0B}"/>
              </a:ext>
            </a:extLst>
          </p:cNvPr>
          <p:cNvSpPr/>
          <p:nvPr/>
        </p:nvSpPr>
        <p:spPr bwMode="auto">
          <a:xfrm>
            <a:off x="6473643" y="5198617"/>
            <a:ext cx="4158390" cy="1414548"/>
          </a:xfrm>
          <a:prstGeom prst="flowChartProcess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1400" b="1" dirty="0">
                <a:latin typeface="Calibri" panose="020F0502020204030204" pitchFamily="34" charset="0"/>
              </a:rPr>
              <a:t>Saisie 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CH" sz="1400" dirty="0">
                <a:latin typeface="Calibri" panose="020F0502020204030204" pitchFamily="34" charset="0"/>
              </a:rPr>
              <a:t>Coûts énergétiques et financement (sensibilité)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CH" sz="1400" dirty="0">
                <a:latin typeface="Calibri" panose="020F0502020204030204" pitchFamily="34" charset="0"/>
              </a:rPr>
              <a:t>Résultats intermédiaires des variantes d'assainissement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CH" sz="1400" dirty="0">
                <a:latin typeface="Calibri" panose="020F0502020204030204" pitchFamily="34" charset="0"/>
              </a:rPr>
              <a:t>Subventions, déductions fiscales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CH" sz="1400" dirty="0">
                <a:latin typeface="Calibri" panose="020F0502020204030204" pitchFamily="34" charset="0"/>
              </a:rPr>
              <a:t>Répercussion des investissements 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CH" sz="1400" dirty="0"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15" name="Flussdiagramm: Prozess 14">
            <a:extLst>
              <a:ext uri="{FF2B5EF4-FFF2-40B4-BE49-F238E27FC236}">
                <a16:creationId xmlns:a16="http://schemas.microsoft.com/office/drawing/2014/main" id="{6F9F2733-74BE-437B-BC99-58101B30FD7E}"/>
              </a:ext>
            </a:extLst>
          </p:cNvPr>
          <p:cNvSpPr/>
          <p:nvPr/>
        </p:nvSpPr>
        <p:spPr bwMode="auto">
          <a:xfrm>
            <a:off x="6473642" y="4916382"/>
            <a:ext cx="4155703" cy="275245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1400" b="1">
                <a:latin typeface="Calibri" panose="020F0502020204030204" pitchFamily="34" charset="0"/>
              </a:rPr>
              <a:t>Outil EnWI</a:t>
            </a:r>
          </a:p>
        </p:txBody>
      </p:sp>
      <p:sp>
        <p:nvSpPr>
          <p:cNvPr id="16" name="Flussdiagramm: Alternativer Prozess 15">
            <a:extLst>
              <a:ext uri="{FF2B5EF4-FFF2-40B4-BE49-F238E27FC236}">
                <a16:creationId xmlns:a16="http://schemas.microsoft.com/office/drawing/2014/main" id="{70745284-6227-4F6A-ACF2-69B450A0E060}"/>
              </a:ext>
            </a:extLst>
          </p:cNvPr>
          <p:cNvSpPr/>
          <p:nvPr/>
        </p:nvSpPr>
        <p:spPr bwMode="auto">
          <a:xfrm>
            <a:off x="1301822" y="4975565"/>
            <a:ext cx="3263040" cy="1377206"/>
          </a:xfrm>
          <a:prstGeom prst="flowChartAlternateProcess">
            <a:avLst/>
          </a:prstGeom>
          <a:solidFill>
            <a:srgbClr val="CCEC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1400" b="1" i="1">
                <a:latin typeface="Calibri" panose="020F0502020204030204" pitchFamily="34" charset="0"/>
              </a:rPr>
              <a:t>Résultats EnWI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CH" sz="1400">
                <a:latin typeface="Calibri" panose="020F0502020204030204" pitchFamily="34" charset="0"/>
              </a:rPr>
              <a:t>Investissements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CH" sz="1400">
                <a:latin typeface="Calibri" panose="020F0502020204030204" pitchFamily="34" charset="0"/>
              </a:rPr>
              <a:t>Economies d'énergie et de CO</a:t>
            </a:r>
            <a:r>
              <a:rPr lang="fr-CH" sz="1400" baseline="-25000">
                <a:latin typeface="Calibri" panose="020F0502020204030204" pitchFamily="34" charset="0"/>
              </a:rPr>
              <a:t>2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CH" sz="1400">
                <a:latin typeface="Calibri" panose="020F0502020204030204" pitchFamily="34" charset="0"/>
              </a:rPr>
              <a:t>Nouveaux loyers bruts/nets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CH" sz="1400">
                <a:latin typeface="Calibri" panose="020F0502020204030204" pitchFamily="34" charset="0"/>
              </a:rPr>
              <a:t>Rentabilités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7CEEFA54-7E9E-4343-9AF4-967E02C13E27}"/>
              </a:ext>
            </a:extLst>
          </p:cNvPr>
          <p:cNvCxnSpPr>
            <a:cxnSpLocks/>
            <a:endCxn id="10" idx="1"/>
          </p:cNvCxnSpPr>
          <p:nvPr/>
        </p:nvCxnSpPr>
        <p:spPr bwMode="auto">
          <a:xfrm flipV="1">
            <a:off x="6746034" y="1938001"/>
            <a:ext cx="785476" cy="22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57495D86-93DC-4D7A-A069-E7A216D9D05E}"/>
              </a:ext>
            </a:extLst>
          </p:cNvPr>
          <p:cNvCxnSpPr>
            <a:cxnSpLocks/>
            <a:stCxn id="9" idx="5"/>
            <a:endCxn id="13" idx="1"/>
          </p:cNvCxnSpPr>
          <p:nvPr/>
        </p:nvCxnSpPr>
        <p:spPr bwMode="auto">
          <a:xfrm>
            <a:off x="3018253" y="3643952"/>
            <a:ext cx="1207244" cy="79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44CC1630-C603-4769-8640-10D8F384A9D2}"/>
              </a:ext>
            </a:extLst>
          </p:cNvPr>
          <p:cNvCxnSpPr>
            <a:cxnSpLocks/>
            <a:stCxn id="13" idx="3"/>
            <a:endCxn id="11" idx="1"/>
          </p:cNvCxnSpPr>
          <p:nvPr/>
        </p:nvCxnSpPr>
        <p:spPr bwMode="auto">
          <a:xfrm flipV="1">
            <a:off x="6746908" y="3648563"/>
            <a:ext cx="928732" cy="330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802318B8-03FC-47E0-B61F-9289B7626652}"/>
              </a:ext>
            </a:extLst>
          </p:cNvPr>
          <p:cNvCxnSpPr>
            <a:cxnSpLocks/>
            <a:endCxn id="16" idx="3"/>
          </p:cNvCxnSpPr>
          <p:nvPr/>
        </p:nvCxnSpPr>
        <p:spPr bwMode="auto">
          <a:xfrm flipH="1">
            <a:off x="4564862" y="5664168"/>
            <a:ext cx="190878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9" name="Gerade Verbindung mit Pfeil 138">
            <a:extLst>
              <a:ext uri="{FF2B5EF4-FFF2-40B4-BE49-F238E27FC236}">
                <a16:creationId xmlns:a16="http://schemas.microsoft.com/office/drawing/2014/main" id="{7C306BFC-00FA-429F-90D0-0F6630E3D650}"/>
              </a:ext>
            </a:extLst>
          </p:cNvPr>
          <p:cNvCxnSpPr>
            <a:cxnSpLocks/>
          </p:cNvCxnSpPr>
          <p:nvPr/>
        </p:nvCxnSpPr>
        <p:spPr bwMode="auto">
          <a:xfrm flipH="1">
            <a:off x="10629346" y="5070101"/>
            <a:ext cx="687550" cy="16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3" name="Gerader Verbinder 192">
            <a:extLst>
              <a:ext uri="{FF2B5EF4-FFF2-40B4-BE49-F238E27FC236}">
                <a16:creationId xmlns:a16="http://schemas.microsoft.com/office/drawing/2014/main" id="{0732A1CC-B40D-4898-BC07-F457C6FC1235}"/>
              </a:ext>
            </a:extLst>
          </p:cNvPr>
          <p:cNvCxnSpPr>
            <a:cxnSpLocks/>
            <a:stCxn id="10" idx="3"/>
          </p:cNvCxnSpPr>
          <p:nvPr/>
        </p:nvCxnSpPr>
        <p:spPr bwMode="auto">
          <a:xfrm>
            <a:off x="11002297" y="1938001"/>
            <a:ext cx="296922" cy="1589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Gerader Verbinder 195">
            <a:extLst>
              <a:ext uri="{FF2B5EF4-FFF2-40B4-BE49-F238E27FC236}">
                <a16:creationId xmlns:a16="http://schemas.microsoft.com/office/drawing/2014/main" id="{4E14F761-5168-454C-848C-AA2CB558CAF1}"/>
              </a:ext>
            </a:extLst>
          </p:cNvPr>
          <p:cNvCxnSpPr>
            <a:cxnSpLocks/>
            <a:stCxn id="11" idx="3"/>
          </p:cNvCxnSpPr>
          <p:nvPr/>
        </p:nvCxnSpPr>
        <p:spPr bwMode="auto">
          <a:xfrm flipV="1">
            <a:off x="10746657" y="3643953"/>
            <a:ext cx="570239" cy="461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Gerader Verbinder 198">
            <a:extLst>
              <a:ext uri="{FF2B5EF4-FFF2-40B4-BE49-F238E27FC236}">
                <a16:creationId xmlns:a16="http://schemas.microsoft.com/office/drawing/2014/main" id="{7B304BF5-89EF-47A9-BAA3-E6B445A9AE48}"/>
              </a:ext>
            </a:extLst>
          </p:cNvPr>
          <p:cNvCxnSpPr>
            <a:cxnSpLocks/>
          </p:cNvCxnSpPr>
          <p:nvPr/>
        </p:nvCxnSpPr>
        <p:spPr bwMode="auto">
          <a:xfrm>
            <a:off x="11299219" y="1953106"/>
            <a:ext cx="17677" cy="311699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55156D0-59E4-455D-B553-440CD4F6A48A}"/>
              </a:ext>
            </a:extLst>
          </p:cNvPr>
          <p:cNvCxnSpPr>
            <a:cxnSpLocks/>
            <a:stCxn id="10" idx="2"/>
          </p:cNvCxnSpPr>
          <p:nvPr/>
        </p:nvCxnSpPr>
        <p:spPr bwMode="auto">
          <a:xfrm>
            <a:off x="9266904" y="2509657"/>
            <a:ext cx="4915" cy="56945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9ADBD93E-AF66-4135-A6B1-1AB95385997C}"/>
              </a:ext>
            </a:extLst>
          </p:cNvPr>
          <p:cNvCxnSpPr>
            <a:cxnSpLocks/>
          </p:cNvCxnSpPr>
          <p:nvPr/>
        </p:nvCxnSpPr>
        <p:spPr bwMode="auto">
          <a:xfrm flipH="1">
            <a:off x="5486203" y="3079109"/>
            <a:ext cx="3780701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9B8E4470-EF93-4110-83E3-95D5CA81073E}"/>
              </a:ext>
            </a:extLst>
          </p:cNvPr>
          <p:cNvCxnSpPr>
            <a:cxnSpLocks/>
            <a:endCxn id="13" idx="0"/>
          </p:cNvCxnSpPr>
          <p:nvPr/>
        </p:nvCxnSpPr>
        <p:spPr bwMode="auto">
          <a:xfrm>
            <a:off x="5486203" y="3079110"/>
            <a:ext cx="0" cy="4395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439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F54A8D1-F433-440F-B102-D280BA272B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/>
              <a:t>EnWI – Variantes d'assainissements de diverses ampleurs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28C645-4BEE-4624-AA08-9CA217A3F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891" y="1331790"/>
            <a:ext cx="11834813" cy="3455988"/>
          </a:xfrm>
        </p:spPr>
        <p:txBody>
          <a:bodyPr/>
          <a:lstStyle/>
          <a:p>
            <a:r>
              <a:rPr lang="fr-CH" sz="2000" b="1" dirty="0"/>
              <a:t>De la rénovation partielle... </a:t>
            </a:r>
          </a:p>
          <a:p>
            <a:endParaRPr lang="de-CH" sz="2000" b="1" dirty="0"/>
          </a:p>
          <a:p>
            <a:endParaRPr lang="de-CH" sz="2000" b="1" dirty="0"/>
          </a:p>
          <a:p>
            <a:endParaRPr lang="de-CH" sz="2000" b="1" dirty="0"/>
          </a:p>
          <a:p>
            <a:endParaRPr lang="de-CH" sz="2000" b="1" dirty="0"/>
          </a:p>
          <a:p>
            <a:endParaRPr lang="de-CH" sz="2000" b="1" dirty="0"/>
          </a:p>
          <a:p>
            <a:r>
              <a:rPr lang="fr-CH" b="1" dirty="0"/>
              <a:t>	    				</a:t>
            </a:r>
            <a:r>
              <a:rPr lang="fr-CH" sz="2000" b="1" dirty="0"/>
              <a:t> </a:t>
            </a:r>
          </a:p>
          <a:p>
            <a:pPr>
              <a:spcBef>
                <a:spcPts val="600"/>
              </a:spcBef>
            </a:pPr>
            <a:endParaRPr lang="de-CH" sz="2000" b="1" dirty="0"/>
          </a:p>
          <a:p>
            <a:pPr>
              <a:spcBef>
                <a:spcPts val="600"/>
              </a:spcBef>
            </a:pPr>
            <a:endParaRPr lang="de-CH" sz="2000" b="1" dirty="0"/>
          </a:p>
          <a:p>
            <a:pPr>
              <a:spcBef>
                <a:spcPts val="600"/>
              </a:spcBef>
            </a:pPr>
            <a:endParaRPr lang="de-CH" sz="2000" b="1" dirty="0"/>
          </a:p>
          <a:p>
            <a:pPr>
              <a:spcBef>
                <a:spcPts val="600"/>
              </a:spcBef>
            </a:pPr>
            <a:endParaRPr lang="de-CH" sz="2000" b="1" dirty="0"/>
          </a:p>
          <a:p>
            <a:pPr>
              <a:spcBef>
                <a:spcPts val="600"/>
              </a:spcBef>
            </a:pPr>
            <a:endParaRPr lang="de-CH" sz="2000" b="1" dirty="0"/>
          </a:p>
          <a:p>
            <a:pPr>
              <a:spcBef>
                <a:spcPts val="600"/>
              </a:spcBef>
            </a:pPr>
            <a:endParaRPr lang="de-CH" sz="2000" b="1" dirty="0"/>
          </a:p>
          <a:p>
            <a:pPr>
              <a:spcBef>
                <a:spcPts val="600"/>
              </a:spcBef>
            </a:pPr>
            <a:r>
              <a:rPr lang="fr-CH" sz="2000" b="1" dirty="0"/>
              <a:t>... à la rénovation globale: </a:t>
            </a:r>
          </a:p>
          <a:p>
            <a:pPr>
              <a:spcBef>
                <a:spcPts val="600"/>
              </a:spcBef>
            </a:pPr>
            <a:r>
              <a:rPr lang="fr-CH" sz="2000" dirty="0">
                <a:latin typeface="Calibri" panose="020F0502020204030204" pitchFamily="34" charset="0"/>
              </a:rPr>
              <a:t>• </a:t>
            </a:r>
            <a:r>
              <a:rPr lang="fr-CH" sz="2000" dirty="0" err="1"/>
              <a:t>MoPEC</a:t>
            </a:r>
            <a:r>
              <a:rPr lang="fr-CH" sz="2000" dirty="0"/>
              <a:t>    </a:t>
            </a:r>
            <a:r>
              <a:rPr lang="fr-CH" sz="2000" dirty="0">
                <a:latin typeface="Calibri" panose="020F0502020204030204" pitchFamily="34" charset="0"/>
              </a:rPr>
              <a:t>• </a:t>
            </a:r>
            <a:r>
              <a:rPr lang="fr-CH" sz="2000" dirty="0"/>
              <a:t>CECB    </a:t>
            </a:r>
            <a:r>
              <a:rPr lang="fr-CH" sz="2000" dirty="0">
                <a:latin typeface="Calibri" panose="020F0502020204030204" pitchFamily="34" charset="0"/>
              </a:rPr>
              <a:t>• </a:t>
            </a:r>
            <a:r>
              <a:rPr lang="fr-CH" sz="2000" dirty="0" err="1"/>
              <a:t>Minergie</a:t>
            </a:r>
            <a:r>
              <a:rPr lang="fr-CH" sz="2000" dirty="0"/>
              <a:t>    </a:t>
            </a:r>
            <a:r>
              <a:rPr lang="fr-CH" sz="2000" dirty="0">
                <a:latin typeface="Calibri" panose="020F0502020204030204" pitchFamily="34" charset="0"/>
              </a:rPr>
              <a:t>• </a:t>
            </a:r>
            <a:r>
              <a:rPr lang="fr-CH" sz="2000" dirty="0" err="1"/>
              <a:t>Minergie</a:t>
            </a:r>
            <a:r>
              <a:rPr lang="fr-CH" sz="2000" dirty="0"/>
              <a:t>-P    </a:t>
            </a:r>
            <a:r>
              <a:rPr lang="fr-CH" sz="2000" dirty="0">
                <a:latin typeface="Calibri" panose="020F0502020204030204" pitchFamily="34" charset="0"/>
              </a:rPr>
              <a:t>• </a:t>
            </a:r>
            <a:r>
              <a:rPr lang="fr-CH" sz="2000" dirty="0" err="1"/>
              <a:t>Minergie</a:t>
            </a:r>
            <a:r>
              <a:rPr lang="fr-CH" sz="2000" dirty="0"/>
              <a:t>-A    </a:t>
            </a:r>
            <a:r>
              <a:rPr lang="fr-CH" sz="2000" dirty="0">
                <a:latin typeface="Calibri" panose="020F0502020204030204" pitchFamily="34" charset="0"/>
              </a:rPr>
              <a:t>• </a:t>
            </a:r>
            <a:r>
              <a:rPr lang="fr-CH" sz="2000" dirty="0"/>
              <a:t>Bâtiment à énergie positive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58D091-FD2C-4A3D-9348-3486911D4183}"/>
              </a:ext>
            </a:extLst>
          </p:cNvPr>
          <p:cNvSpPr txBox="1"/>
          <p:nvPr/>
        </p:nvSpPr>
        <p:spPr>
          <a:xfrm>
            <a:off x="7157607" y="2938544"/>
            <a:ext cx="1875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/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3A45436-2B6C-4447-AFE0-A42BB9FD3E51}"/>
              </a:ext>
            </a:extLst>
          </p:cNvPr>
          <p:cNvSpPr txBox="1"/>
          <p:nvPr/>
        </p:nvSpPr>
        <p:spPr>
          <a:xfrm>
            <a:off x="7563191" y="3570882"/>
            <a:ext cx="2733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/>
              <a:t>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563BBA1-278F-4EF6-B0A2-3E4B6D84D9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30480" r="6879" b="3521"/>
          <a:stretch/>
        </p:blipFill>
        <p:spPr>
          <a:xfrm>
            <a:off x="5168634" y="2856667"/>
            <a:ext cx="1810138" cy="1674011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6CAC83D3-883A-418C-ADD4-B3F2615A891F}"/>
              </a:ext>
            </a:extLst>
          </p:cNvPr>
          <p:cNvSpPr/>
          <p:nvPr/>
        </p:nvSpPr>
        <p:spPr bwMode="auto">
          <a:xfrm>
            <a:off x="4638439" y="1341751"/>
            <a:ext cx="2870527" cy="144038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defTabSz="1019175">
              <a:spcBef>
                <a:spcPts val="600"/>
              </a:spcBef>
            </a:pPr>
            <a:r>
              <a:rPr kumimoji="1" lang="fr-CH" sz="1800" dirty="0">
                <a:solidFill>
                  <a:srgbClr val="000000"/>
                </a:solidFill>
                <a:latin typeface="Arial"/>
              </a:rPr>
              <a:t>Enveloppe du bâtiment: </a:t>
            </a:r>
          </a:p>
          <a:p>
            <a:pPr lvl="0" algn="ctr" defTabSz="1019175">
              <a:spcBef>
                <a:spcPts val="600"/>
              </a:spcBef>
            </a:pPr>
            <a:r>
              <a:rPr kumimoji="1" lang="fr-CH" sz="1800" dirty="0">
                <a:solidFill>
                  <a:srgbClr val="000000"/>
                </a:solidFill>
                <a:latin typeface="Arial"/>
              </a:rPr>
              <a:t>fenêtres, toit, façade, cave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9F69F24-5AB3-4DB4-A78B-7A0452425611}"/>
              </a:ext>
            </a:extLst>
          </p:cNvPr>
          <p:cNvSpPr/>
          <p:nvPr/>
        </p:nvSpPr>
        <p:spPr bwMode="auto">
          <a:xfrm>
            <a:off x="2274652" y="2379354"/>
            <a:ext cx="2870527" cy="78483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defTabSz="1019175">
              <a:lnSpc>
                <a:spcPct val="150000"/>
              </a:lnSpc>
              <a:spcBef>
                <a:spcPts val="1200"/>
              </a:spcBef>
            </a:pPr>
            <a:r>
              <a:rPr kumimoji="1" lang="fr-CH" sz="1800" dirty="0">
                <a:solidFill>
                  <a:srgbClr val="000000"/>
                </a:solidFill>
                <a:latin typeface="Arial"/>
              </a:rPr>
              <a:t>Capteurs solaires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B9E5055-02CD-4F20-9618-3FC6839C06DE}"/>
              </a:ext>
            </a:extLst>
          </p:cNvPr>
          <p:cNvSpPr/>
          <p:nvPr/>
        </p:nvSpPr>
        <p:spPr bwMode="auto">
          <a:xfrm>
            <a:off x="2355790" y="3309257"/>
            <a:ext cx="2870527" cy="11569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defTabSz="1019175">
              <a:spcBef>
                <a:spcPts val="600"/>
              </a:spcBef>
            </a:pPr>
            <a:r>
              <a:rPr kumimoji="1" lang="fr-CH" sz="1800" dirty="0" err="1">
                <a:solidFill>
                  <a:srgbClr val="000000"/>
                </a:solidFill>
                <a:latin typeface="Arial"/>
              </a:rPr>
              <a:t>Photovoltaique</a:t>
            </a:r>
            <a:r>
              <a:rPr kumimoji="1" lang="fr-CH" sz="1800" dirty="0">
                <a:solidFill>
                  <a:srgbClr val="000000"/>
                </a:solidFill>
                <a:latin typeface="Arial"/>
              </a:rPr>
              <a:t>, </a:t>
            </a:r>
          </a:p>
          <a:p>
            <a:pPr lvl="0" algn="ctr" defTabSz="1019175">
              <a:spcBef>
                <a:spcPts val="600"/>
              </a:spcBef>
            </a:pPr>
            <a:r>
              <a:rPr kumimoji="1" lang="fr-CH" sz="1800" dirty="0">
                <a:solidFill>
                  <a:srgbClr val="000000"/>
                </a:solidFill>
                <a:latin typeface="Arial"/>
              </a:rPr>
              <a:t>accumulateur 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F23C918-22CE-47E8-9100-D5048CF9ABA1}"/>
              </a:ext>
            </a:extLst>
          </p:cNvPr>
          <p:cNvSpPr/>
          <p:nvPr/>
        </p:nvSpPr>
        <p:spPr bwMode="auto">
          <a:xfrm>
            <a:off x="2857143" y="4521281"/>
            <a:ext cx="2870527" cy="11569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defTabSz="1019175">
              <a:spcBef>
                <a:spcPts val="600"/>
              </a:spcBef>
            </a:pPr>
            <a:r>
              <a:rPr kumimoji="1" lang="fr-CH" sz="1800" dirty="0">
                <a:solidFill>
                  <a:srgbClr val="000000"/>
                </a:solidFill>
                <a:latin typeface="Arial"/>
              </a:rPr>
              <a:t>Systèmes de gestion de l'énergie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F04488B-EF1B-495B-9DC9-136DDC2E42AC}"/>
              </a:ext>
            </a:extLst>
          </p:cNvPr>
          <p:cNvSpPr/>
          <p:nvPr/>
        </p:nvSpPr>
        <p:spPr bwMode="auto">
          <a:xfrm>
            <a:off x="5706930" y="4724955"/>
            <a:ext cx="2870527" cy="11569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defTabSz="1019175">
              <a:spcBef>
                <a:spcPts val="600"/>
              </a:spcBef>
            </a:pPr>
            <a:r>
              <a:rPr kumimoji="1" lang="fr-CH" sz="1800" dirty="0">
                <a:solidFill>
                  <a:srgbClr val="000000"/>
                </a:solidFill>
                <a:latin typeface="Arial"/>
              </a:rPr>
              <a:t>Sondes géothermiques &amp; échangeur air-sol </a:t>
            </a:r>
          </a:p>
          <a:p>
            <a:pPr lvl="0" algn="ctr" defTabSz="1019175">
              <a:spcBef>
                <a:spcPts val="600"/>
              </a:spcBef>
            </a:pP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2FB9206-DA8D-4726-85CC-61E03B51AB5A}"/>
              </a:ext>
            </a:extLst>
          </p:cNvPr>
          <p:cNvSpPr/>
          <p:nvPr/>
        </p:nvSpPr>
        <p:spPr bwMode="auto">
          <a:xfrm>
            <a:off x="7007040" y="3594486"/>
            <a:ext cx="3208675" cy="73213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019175">
              <a:spcBef>
                <a:spcPts val="600"/>
              </a:spcBef>
            </a:pPr>
            <a:r>
              <a:rPr kumimoji="1" lang="fr-CH" sz="1800" dirty="0">
                <a:latin typeface="+mn-lt"/>
              </a:rPr>
              <a:t>Appareils électroménagers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B85F198-6A4F-4B75-94A8-A48AE22507E5}"/>
              </a:ext>
            </a:extLst>
          </p:cNvPr>
          <p:cNvSpPr/>
          <p:nvPr/>
        </p:nvSpPr>
        <p:spPr bwMode="auto">
          <a:xfrm>
            <a:off x="7064216" y="3055592"/>
            <a:ext cx="2894233" cy="5784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019175">
              <a:spcBef>
                <a:spcPts val="600"/>
              </a:spcBef>
            </a:pPr>
            <a:r>
              <a:rPr kumimoji="1" lang="fr-CH" sz="1800" dirty="0">
                <a:latin typeface="+mn-lt"/>
              </a:rPr>
              <a:t>Pompes à chaleur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8F9DBD8-11EB-4E7F-890D-CE53E869077E}"/>
              </a:ext>
            </a:extLst>
          </p:cNvPr>
          <p:cNvSpPr/>
          <p:nvPr/>
        </p:nvSpPr>
        <p:spPr bwMode="auto">
          <a:xfrm>
            <a:off x="6965804" y="2411081"/>
            <a:ext cx="2737617" cy="60403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019175">
              <a:spcBef>
                <a:spcPts val="600"/>
              </a:spcBef>
            </a:pPr>
            <a:r>
              <a:rPr kumimoji="1" lang="fr-CH" sz="1800" dirty="0">
                <a:latin typeface="+mn-lt"/>
              </a:rPr>
              <a:t>Aération douce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D2A93369-050D-4B76-9E6B-1CE83F9CC646}"/>
              </a:ext>
            </a:extLst>
          </p:cNvPr>
          <p:cNvSpPr/>
          <p:nvPr/>
        </p:nvSpPr>
        <p:spPr bwMode="auto">
          <a:xfrm>
            <a:off x="7101753" y="4326620"/>
            <a:ext cx="2951408" cy="69460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019175">
              <a:spcBef>
                <a:spcPts val="600"/>
              </a:spcBef>
            </a:pPr>
            <a:r>
              <a:rPr kumimoji="1" lang="fr-CH" sz="1800" dirty="0">
                <a:latin typeface="+mn-lt"/>
              </a:rPr>
              <a:t>Chaleur à distance</a:t>
            </a:r>
          </a:p>
        </p:txBody>
      </p:sp>
    </p:spTree>
    <p:extLst>
      <p:ext uri="{BB962C8B-B14F-4D97-AF65-F5344CB8AC3E}">
        <p14:creationId xmlns:p14="http://schemas.microsoft.com/office/powerpoint/2010/main" val="42209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FA0AC41-91D1-490B-AF8B-86FFDD360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/>
              <a:t>EnWI – Masque de saisie: hypothèses de base relatives aux coûts énergétiques et destinées aux calculs économiques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2BEEC9-5C2E-42F2-9B64-04B6558265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892" y="1695694"/>
            <a:ext cx="7439244" cy="3455988"/>
          </a:xfrm>
        </p:spPr>
        <p:txBody>
          <a:bodyPr/>
          <a:lstStyle/>
          <a:p>
            <a:r>
              <a:rPr lang="fr-CH" dirty="0"/>
              <a:t>Paramètres variables</a:t>
            </a:r>
          </a:p>
          <a:p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Coûts énergétiques actuels et régionaux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Annuité</a:t>
            </a:r>
          </a:p>
          <a:p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Facteur de capitalisation</a:t>
            </a:r>
          </a:p>
          <a:p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Taux d'impôt marginal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Part d'investissement augmentant la valeur de l'objet </a:t>
            </a:r>
          </a:p>
          <a:p>
            <a:pPr marL="265113" indent="-265113"/>
            <a:r>
              <a:rPr lang="fr-CH" sz="2000" dirty="0"/>
              <a:t>    (Répercussion sur les loyers), peut être sélectionné pour chaque variante d'assainissement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r>
              <a:rPr lang="fr-CH" dirty="0"/>
              <a:t> 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88C1684-7F30-4CDE-BDC4-B148C8F36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407"/>
          <a:stretch/>
        </p:blipFill>
        <p:spPr>
          <a:xfrm>
            <a:off x="7928165" y="1219998"/>
            <a:ext cx="3649577" cy="30195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4D85CB1-BC51-4E47-A1CA-923B5188F0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501" b="12473"/>
          <a:stretch/>
        </p:blipFill>
        <p:spPr>
          <a:xfrm>
            <a:off x="7957667" y="5757722"/>
            <a:ext cx="3911403" cy="85583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DFCA227-8357-4139-9FD9-4B62D9D443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640"/>
          <a:stretch/>
        </p:blipFill>
        <p:spPr>
          <a:xfrm>
            <a:off x="7957135" y="4294161"/>
            <a:ext cx="3902077" cy="137948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0A49B3BD-8A3B-446F-AA14-143DE1CBCC58}"/>
              </a:ext>
            </a:extLst>
          </p:cNvPr>
          <p:cNvSpPr/>
          <p:nvPr/>
        </p:nvSpPr>
        <p:spPr bwMode="auto">
          <a:xfrm>
            <a:off x="7928165" y="1219998"/>
            <a:ext cx="3940905" cy="548871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6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976290B-C510-43A1-BCC9-A86734D3AF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/>
              <a:t>EnWI – Exemple de masque de saisie pour des variantes d'assainissement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3AED65-CBA8-4713-BA04-6E12A62166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891" y="1412206"/>
            <a:ext cx="11834813" cy="3455988"/>
          </a:xfrm>
        </p:spPr>
        <p:txBody>
          <a:bodyPr/>
          <a:lstStyle/>
          <a:p>
            <a:r>
              <a:rPr lang="fr-CH"/>
              <a:t>Possibilité de comparer jusqu'à 9 variantes d'assainissement: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B091FC-079B-4BAC-B658-92E191A0F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781"/>
          <a:stretch/>
        </p:blipFill>
        <p:spPr>
          <a:xfrm>
            <a:off x="1021013" y="2002123"/>
            <a:ext cx="5258269" cy="318469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E798469-0E28-4C9C-94A3-FE6F368B81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20"/>
          <a:stretch/>
        </p:blipFill>
        <p:spPr>
          <a:xfrm>
            <a:off x="6192262" y="4907250"/>
            <a:ext cx="5172425" cy="166920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C69EB88-ACDB-4EDE-8B76-4EFD5EFD59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812"/>
          <a:stretch/>
        </p:blipFill>
        <p:spPr>
          <a:xfrm>
            <a:off x="6192262" y="2256401"/>
            <a:ext cx="5258269" cy="260612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F965AE16-C466-442D-8B74-07C5E82A8D2D}"/>
              </a:ext>
            </a:extLst>
          </p:cNvPr>
          <p:cNvSpPr/>
          <p:nvPr/>
        </p:nvSpPr>
        <p:spPr bwMode="auto">
          <a:xfrm>
            <a:off x="914402" y="1922106"/>
            <a:ext cx="10536130" cy="471913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6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5EBFCB3-EE4D-4E3B-870B-153E681BED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/>
              <a:t>EnWI –  Exemple concret: immeuble coll. du cant. de Berne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355D77-4EAC-434F-B03F-A90ADC5BB3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891" y="1382620"/>
            <a:ext cx="11834813" cy="425126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r-CH" sz="2000" b="1" i="1" dirty="0"/>
              <a:t>Bâtiment: immeuble hébergeant neuf ménages </a:t>
            </a:r>
          </a:p>
          <a:p>
            <a:r>
              <a:rPr lang="fr-CH" sz="2000" dirty="0"/>
              <a:t>SRE 400 m</a:t>
            </a:r>
            <a:r>
              <a:rPr lang="fr-CH" sz="2000" baseline="30000" dirty="0"/>
              <a:t>2</a:t>
            </a:r>
            <a:r>
              <a:rPr lang="fr-CH" sz="2000" dirty="0"/>
              <a:t>; chauffage au mazout; énergie finale pour le chauffage et l'ECS 287 kWh/m</a:t>
            </a:r>
            <a:r>
              <a:rPr lang="fr-CH" sz="2000" baseline="30000" dirty="0"/>
              <a:t>2</a:t>
            </a:r>
          </a:p>
          <a:p>
            <a:endParaRPr lang="de-CH" sz="2000" dirty="0"/>
          </a:p>
          <a:p>
            <a:r>
              <a:rPr lang="fr-CH" sz="2000" b="1" i="1" dirty="0"/>
              <a:t>Jusqu'à 9 variantes d'assainissement:			Classe CECB </a:t>
            </a:r>
          </a:p>
          <a:p>
            <a:pPr marL="457200" indent="-457200">
              <a:buAutoNum type="arabicPeriod"/>
            </a:pPr>
            <a:r>
              <a:rPr lang="fr-CH" sz="2000" dirty="0"/>
              <a:t>Rénovation superficielle		</a:t>
            </a:r>
            <a:r>
              <a:rPr lang="fr-CH" sz="2000" dirty="0" smtClean="0"/>
              <a:t>			G/G</a:t>
            </a:r>
            <a:endParaRPr lang="fr-CH" sz="2000" dirty="0"/>
          </a:p>
          <a:p>
            <a:pPr marL="457200" indent="-457200">
              <a:buAutoNum type="arabicPeriod"/>
            </a:pPr>
            <a:r>
              <a:rPr lang="fr-CH" sz="2000" dirty="0"/>
              <a:t>Pompe à chaleur + PV		</a:t>
            </a:r>
            <a:r>
              <a:rPr lang="fr-CH" sz="2000" dirty="0" smtClean="0"/>
              <a:t>				G/F</a:t>
            </a:r>
            <a:r>
              <a:rPr lang="fr-CH" sz="2000" dirty="0"/>
              <a:t>		</a:t>
            </a:r>
          </a:p>
          <a:p>
            <a:pPr marL="457200" indent="-457200">
              <a:buAutoNum type="arabicPeriod"/>
            </a:pPr>
            <a:r>
              <a:rPr lang="fr-CH" sz="2000" dirty="0"/>
              <a:t>PAC + PV + Isolation toit et cave		</a:t>
            </a:r>
            <a:r>
              <a:rPr lang="fr-CH" sz="2000" dirty="0" smtClean="0"/>
              <a:t>		G/E</a:t>
            </a:r>
            <a:endParaRPr lang="fr-CH" sz="2000" dirty="0"/>
          </a:p>
          <a:p>
            <a:pPr marL="457200" indent="-457200">
              <a:buAutoNum type="arabicPeriod"/>
            </a:pPr>
            <a:r>
              <a:rPr lang="fr-CH" sz="2000" dirty="0"/>
              <a:t>PAC + VHF isolé avec PV		</a:t>
            </a:r>
            <a:r>
              <a:rPr lang="fr-CH" sz="2000" dirty="0" smtClean="0"/>
              <a:t>			F/D</a:t>
            </a:r>
            <a:endParaRPr lang="fr-CH" sz="2000" dirty="0"/>
          </a:p>
          <a:p>
            <a:pPr marL="457200" indent="-457200">
              <a:buAutoNum type="arabicPeriod"/>
            </a:pPr>
            <a:r>
              <a:rPr lang="fr-CH" sz="2000" dirty="0"/>
              <a:t>Variante </a:t>
            </a:r>
            <a:r>
              <a:rPr lang="fr-CH" sz="2000" dirty="0" err="1"/>
              <a:t>MoPEC</a:t>
            </a:r>
            <a:r>
              <a:rPr lang="fr-CH" sz="2000" dirty="0"/>
              <a:t> PAC + géothermie		</a:t>
            </a:r>
            <a:r>
              <a:rPr lang="fr-CH" sz="2000" dirty="0" smtClean="0"/>
              <a:t>		E/D</a:t>
            </a:r>
            <a:endParaRPr lang="fr-CH" sz="2000" dirty="0"/>
          </a:p>
          <a:p>
            <a:pPr marL="457200" indent="-457200">
              <a:buAutoNum type="arabicPeriod"/>
            </a:pPr>
            <a:r>
              <a:rPr lang="fr-CH" sz="2000" dirty="0"/>
              <a:t>Variante </a:t>
            </a:r>
            <a:r>
              <a:rPr lang="fr-CH" sz="2000" dirty="0" err="1"/>
              <a:t>MoPEC</a:t>
            </a:r>
            <a:r>
              <a:rPr lang="fr-CH" sz="2000" dirty="0"/>
              <a:t> PAC + isolation de l'enveloppe du bâtiment	</a:t>
            </a:r>
            <a:r>
              <a:rPr lang="fr-CH" sz="2000" dirty="0" smtClean="0"/>
              <a:t>C/D</a:t>
            </a:r>
            <a:endParaRPr lang="fr-CH" sz="2000" dirty="0"/>
          </a:p>
          <a:p>
            <a:pPr marL="457200" indent="-457200">
              <a:buAutoNum type="arabicPeriod"/>
            </a:pPr>
            <a:r>
              <a:rPr lang="fr-CH" sz="2000" dirty="0"/>
              <a:t>Variante </a:t>
            </a:r>
            <a:r>
              <a:rPr lang="fr-CH" sz="2000" dirty="0" err="1"/>
              <a:t>Minergie</a:t>
            </a:r>
            <a:r>
              <a:rPr lang="fr-CH" sz="2000" dirty="0"/>
              <a:t> PAC + aération douce		</a:t>
            </a:r>
            <a:r>
              <a:rPr lang="fr-CH" sz="2000" dirty="0" smtClean="0"/>
              <a:t>		C/B</a:t>
            </a:r>
            <a:endParaRPr lang="fr-CH" sz="2000" dirty="0"/>
          </a:p>
          <a:p>
            <a:pPr marL="457200" indent="-457200">
              <a:buAutoNum type="arabicPeriod"/>
            </a:pPr>
            <a:r>
              <a:rPr lang="fr-CH" sz="2000" dirty="0"/>
              <a:t>Variante </a:t>
            </a:r>
            <a:r>
              <a:rPr lang="fr-CH" sz="2000" dirty="0" err="1"/>
              <a:t>Minergie</a:t>
            </a:r>
            <a:r>
              <a:rPr lang="fr-CH" sz="2000" dirty="0"/>
              <a:t>-P PAC + aération douce		</a:t>
            </a:r>
            <a:r>
              <a:rPr lang="fr-CH" sz="2000" dirty="0" smtClean="0"/>
              <a:t>	B/B</a:t>
            </a:r>
            <a:endParaRPr lang="fr-CH" sz="2000" dirty="0"/>
          </a:p>
          <a:p>
            <a:pPr marL="457200" indent="-457200">
              <a:buFont typeface="Symbol" panose="05050102010706020507" pitchFamily="18" charset="2"/>
              <a:buAutoNum type="arabicPeriod"/>
            </a:pPr>
            <a:r>
              <a:rPr lang="fr-CH" sz="2000" dirty="0"/>
              <a:t>Variante </a:t>
            </a:r>
            <a:r>
              <a:rPr lang="fr-CH" sz="2000" dirty="0" err="1"/>
              <a:t>Minergie</a:t>
            </a:r>
            <a:r>
              <a:rPr lang="fr-CH" sz="2000" dirty="0"/>
              <a:t>-A PAC + aération douce + PV		</a:t>
            </a:r>
            <a:r>
              <a:rPr lang="fr-CH" sz="2000" dirty="0" smtClean="0"/>
              <a:t>	B/A</a:t>
            </a:r>
            <a:endParaRPr lang="fr-CH" sz="2000" dirty="0"/>
          </a:p>
          <a:p>
            <a:endParaRPr lang="de-CH" sz="2000" dirty="0"/>
          </a:p>
          <a:p>
            <a:endParaRPr lang="de-CH" sz="2000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912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E707E09-E417-4F5A-89C2-BA0E3293B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/>
              <a:t>EnWI –  Exemple concret: immeuble coll. du cant. de Berne</a:t>
            </a:r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539B93-3EA9-449C-868E-CBEA9F671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59" y="2125331"/>
            <a:ext cx="6629400" cy="4238625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F083C5-5B8A-48A6-BA7B-C4777778F6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891" y="1546398"/>
            <a:ext cx="11834813" cy="3455988"/>
          </a:xfrm>
        </p:spPr>
        <p:txBody>
          <a:bodyPr/>
          <a:lstStyle/>
          <a:p>
            <a:r>
              <a:rPr lang="fr-CH" b="1"/>
              <a:t>Coûts d'investissement avec/sans subventions et avec/sans déductions fiscales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E2E98763-3E2A-4EC7-85CD-FB59C884771E}"/>
              </a:ext>
            </a:extLst>
          </p:cNvPr>
          <p:cNvSpPr txBox="1">
            <a:spLocks/>
          </p:cNvSpPr>
          <p:nvPr/>
        </p:nvSpPr>
        <p:spPr>
          <a:xfrm>
            <a:off x="7409496" y="1876474"/>
            <a:ext cx="5301744" cy="3455988"/>
          </a:xfrm>
          <a:prstGeom prst="rect">
            <a:avLst/>
          </a:prstGeom>
        </p:spPr>
        <p:txBody>
          <a:bodyPr/>
          <a:lstStyle>
            <a:lvl1pPr marL="0" indent="0" algn="l" defTabSz="1019175" rtl="0" eaLnBrk="0" fontAlgn="base" hangingPunct="0">
              <a:spcBef>
                <a:spcPts val="0"/>
              </a:spcBef>
              <a:spcAft>
                <a:spcPct val="0"/>
              </a:spcAft>
              <a:buClrTx/>
              <a:buFont typeface="Symbol" panose="05050102010706020507" pitchFamily="18" charset="2"/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1675" indent="-315913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Symbol" panose="05050102010706020507" pitchFamily="18" charset="2"/>
              <a:buChar char="-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054100" indent="-35242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Symbol" panose="05050102010706020507" pitchFamily="18" charset="2"/>
              <a:buChar char="-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419225" indent="-36353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Symbol" panose="05050102010706020507" pitchFamily="18" charset="2"/>
              <a:buChar char="-"/>
              <a:defRPr kumimoji="1" sz="2200">
                <a:solidFill>
                  <a:schemeClr val="tx1"/>
                </a:solidFill>
                <a:latin typeface="+mn-lt"/>
              </a:defRPr>
            </a:lvl4pPr>
            <a:lvl5pPr marL="24098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Symbol" panose="05050102010706020507" pitchFamily="18" charset="2"/>
              <a:buChar char="-"/>
              <a:defRPr kumimoji="1" sz="2200">
                <a:solidFill>
                  <a:schemeClr val="tx1"/>
                </a:solidFill>
                <a:latin typeface="+mn-lt"/>
              </a:defRPr>
            </a:lvl5pPr>
            <a:lvl6pPr marL="28670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6pPr>
            <a:lvl7pPr marL="33242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7pPr>
            <a:lvl8pPr marL="37814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8pPr>
            <a:lvl9pPr marL="42386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CH" kern="0" dirty="0"/>
          </a:p>
          <a:p>
            <a:r>
              <a:rPr lang="fr-CH" sz="1800"/>
              <a:t>Les </a:t>
            </a:r>
            <a:r>
              <a:rPr lang="fr-CH" sz="1800" b="1"/>
              <a:t>déductions fiscales</a:t>
            </a:r>
            <a:r>
              <a:rPr lang="fr-CH" sz="1800"/>
              <a:t> dépendent des revenus imposables. Plus les revenus sont élevés, plus ils donnent droit, de manière exponentielle, à d'importantes déductions fiscales.  </a:t>
            </a:r>
          </a:p>
          <a:p>
            <a:pPr>
              <a:spcAft>
                <a:spcPts val="600"/>
              </a:spcAft>
            </a:pPr>
            <a:r>
              <a:rPr lang="fr-CH" sz="1800"/>
              <a:t>Une absence de revenus n'entraîne aucune déduction fiscale. </a:t>
            </a:r>
          </a:p>
          <a:p>
            <a:r>
              <a:rPr lang="fr-CH" sz="1800"/>
              <a:t>Déductions fiscales typiques: entre 10% et 25%.</a:t>
            </a:r>
          </a:p>
          <a:p>
            <a:endParaRPr lang="de-CH" sz="1800" kern="0" dirty="0"/>
          </a:p>
          <a:p>
            <a:pPr>
              <a:spcAft>
                <a:spcPts val="600"/>
              </a:spcAft>
            </a:pPr>
            <a:r>
              <a:rPr lang="fr-CH" sz="1800"/>
              <a:t>Les </a:t>
            </a:r>
            <a:r>
              <a:rPr lang="fr-CH" sz="1800" b="1"/>
              <a:t>subventions</a:t>
            </a:r>
            <a:r>
              <a:rPr lang="fr-CH" sz="1800"/>
              <a:t> pour les assainissements énergétiques sont versées par les cantons. </a:t>
            </a:r>
          </a:p>
          <a:p>
            <a:r>
              <a:rPr lang="fr-CH" sz="1800"/>
              <a:t>Rénovations globales, Minergie, CECB: subventions de 10%-25%. </a:t>
            </a:r>
          </a:p>
          <a:p>
            <a:r>
              <a:rPr lang="fr-CH" sz="1800"/>
              <a:t>Rénovations partielles: subventions de 0%-25%. </a:t>
            </a:r>
          </a:p>
          <a:p>
            <a:endParaRPr lang="de-CH" sz="1800" kern="0" dirty="0"/>
          </a:p>
          <a:p>
            <a:endParaRPr lang="de-CH" kern="0" dirty="0"/>
          </a:p>
          <a:p>
            <a:endParaRPr lang="de-CH" kern="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8138A45-5A0E-417E-BB4C-7958E25FA6F8}"/>
              </a:ext>
            </a:extLst>
          </p:cNvPr>
          <p:cNvSpPr txBox="1"/>
          <p:nvPr/>
        </p:nvSpPr>
        <p:spPr>
          <a:xfrm>
            <a:off x="265226" y="4637321"/>
            <a:ext cx="644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>
                <a:latin typeface="+mj-lt"/>
              </a:rPr>
              <a:t>                  G/G      G/F      G/E       F/D       E/D      C/D      C/B      B/B       B/A </a:t>
            </a:r>
          </a:p>
          <a:p>
            <a:endParaRPr lang="de-CH" sz="1400" dirty="0">
              <a:latin typeface="+mj-lt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C7EB934-92DB-4229-A2CE-F23A951739DA}"/>
              </a:ext>
            </a:extLst>
          </p:cNvPr>
          <p:cNvSpPr txBox="1"/>
          <p:nvPr/>
        </p:nvSpPr>
        <p:spPr>
          <a:xfrm>
            <a:off x="259004" y="4537800"/>
            <a:ext cx="76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>
                <a:latin typeface="+mj-lt"/>
              </a:rPr>
              <a:t>Classe    </a:t>
            </a:r>
          </a:p>
          <a:p>
            <a:r>
              <a:rPr lang="fr-CH" sz="1400">
                <a:latin typeface="+mj-lt"/>
              </a:rPr>
              <a:t>CECB</a:t>
            </a:r>
          </a:p>
        </p:txBody>
      </p:sp>
    </p:spTree>
    <p:extLst>
      <p:ext uri="{BB962C8B-B14F-4D97-AF65-F5344CB8AC3E}">
        <p14:creationId xmlns:p14="http://schemas.microsoft.com/office/powerpoint/2010/main" val="15627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ACC9F1D-E35A-4D14-8D74-CC0BE21027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/>
              <a:t>EnWI –  Exemple concret: immeuble coll. du cant. de Berne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CF83F6-763E-430F-A48C-E5EF3CE1BE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891" y="1583722"/>
            <a:ext cx="12274184" cy="3455988"/>
          </a:xfrm>
        </p:spPr>
        <p:txBody>
          <a:bodyPr/>
          <a:lstStyle/>
          <a:p>
            <a:r>
              <a:rPr lang="fr-CH" b="1"/>
              <a:t>Modification des besoins énergétiques</a:t>
            </a:r>
            <a:r>
              <a:rPr lang="fr-CH"/>
              <a:t> = économies d'énergie + production d'énergie PV / thermique</a:t>
            </a:r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999C553-D4DF-4147-ADEB-DA79FEE6E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59" y="2335734"/>
            <a:ext cx="6345757" cy="4102860"/>
          </a:xfrm>
          <a:prstGeom prst="rect">
            <a:avLst/>
          </a:prstGeom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1169106F-1C32-4531-8E05-2D758D80A595}"/>
              </a:ext>
            </a:extLst>
          </p:cNvPr>
          <p:cNvSpPr txBox="1">
            <a:spLocks/>
          </p:cNvSpPr>
          <p:nvPr/>
        </p:nvSpPr>
        <p:spPr>
          <a:xfrm>
            <a:off x="7383294" y="1655122"/>
            <a:ext cx="4966162" cy="3455988"/>
          </a:xfrm>
          <a:prstGeom prst="rect">
            <a:avLst/>
          </a:prstGeom>
        </p:spPr>
        <p:txBody>
          <a:bodyPr/>
          <a:lstStyle>
            <a:lvl1pPr marL="0" indent="0" algn="l" defTabSz="1019175" rtl="0" eaLnBrk="0" fontAlgn="base" hangingPunct="0">
              <a:spcBef>
                <a:spcPts val="0"/>
              </a:spcBef>
              <a:spcAft>
                <a:spcPct val="0"/>
              </a:spcAft>
              <a:buClrTx/>
              <a:buFont typeface="Symbol" panose="05050102010706020507" pitchFamily="18" charset="2"/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1675" indent="-315913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Symbol" panose="05050102010706020507" pitchFamily="18" charset="2"/>
              <a:buChar char="-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054100" indent="-35242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Symbol" panose="05050102010706020507" pitchFamily="18" charset="2"/>
              <a:buChar char="-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419225" indent="-36353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Symbol" panose="05050102010706020507" pitchFamily="18" charset="2"/>
              <a:buChar char="-"/>
              <a:defRPr kumimoji="1" sz="2200">
                <a:solidFill>
                  <a:schemeClr val="tx1"/>
                </a:solidFill>
                <a:latin typeface="+mn-lt"/>
              </a:defRPr>
            </a:lvl4pPr>
            <a:lvl5pPr marL="24098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Symbol" panose="05050102010706020507" pitchFamily="18" charset="2"/>
              <a:buChar char="-"/>
              <a:defRPr kumimoji="1" sz="2200">
                <a:solidFill>
                  <a:schemeClr val="tx1"/>
                </a:solidFill>
                <a:latin typeface="+mn-lt"/>
              </a:defRPr>
            </a:lvl5pPr>
            <a:lvl6pPr marL="28670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6pPr>
            <a:lvl7pPr marL="33242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7pPr>
            <a:lvl8pPr marL="37814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8pPr>
            <a:lvl9pPr marL="42386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CH" kern="0" dirty="0"/>
          </a:p>
          <a:p>
            <a:endParaRPr lang="de-CH" kern="0" dirty="0"/>
          </a:p>
          <a:p>
            <a:r>
              <a:rPr lang="fr-CH" sz="1800" dirty="0"/>
              <a:t>Les </a:t>
            </a:r>
            <a:r>
              <a:rPr lang="fr-CH" sz="1800" b="1" dirty="0"/>
              <a:t>rénovations partielles ciblées</a:t>
            </a:r>
            <a:r>
              <a:rPr lang="fr-CH" sz="1800" dirty="0"/>
              <a:t> entraînent d'importantes économies d'énergie et de CO</a:t>
            </a:r>
            <a:r>
              <a:rPr lang="fr-CH" sz="1800" baseline="-25000" dirty="0"/>
              <a:t>2</a:t>
            </a:r>
            <a:r>
              <a:rPr lang="fr-CH" sz="1800" dirty="0"/>
              <a:t>. </a:t>
            </a:r>
          </a:p>
          <a:p>
            <a:endParaRPr lang="de-CH" sz="1800" b="1" kern="0" dirty="0"/>
          </a:p>
          <a:p>
            <a:r>
              <a:rPr lang="fr-CH" sz="1800" dirty="0"/>
              <a:t>Les </a:t>
            </a:r>
            <a:r>
              <a:rPr lang="fr-CH" sz="1800" b="1" dirty="0"/>
              <a:t>rénovations globales</a:t>
            </a:r>
            <a:r>
              <a:rPr lang="fr-CH" sz="1800" dirty="0"/>
              <a:t> maximisent ces économies d'énergie.</a:t>
            </a:r>
          </a:p>
          <a:p>
            <a:endParaRPr lang="de-CH" kern="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5B2A145-4767-4599-8F95-28351C6597BC}"/>
              </a:ext>
            </a:extLst>
          </p:cNvPr>
          <p:cNvSpPr txBox="1"/>
          <p:nvPr/>
        </p:nvSpPr>
        <p:spPr>
          <a:xfrm>
            <a:off x="675779" y="3592291"/>
            <a:ext cx="644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>
                <a:latin typeface="+mj-lt"/>
              </a:rPr>
              <a:t>                  G/F      G/E       F/D       E/D      C/D      C/B      B/B       B/A </a:t>
            </a:r>
          </a:p>
          <a:p>
            <a:endParaRPr lang="de-CH" sz="1400" dirty="0"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E993409-3D2E-4415-B8ED-0479FCE04F88}"/>
              </a:ext>
            </a:extLst>
          </p:cNvPr>
          <p:cNvSpPr txBox="1"/>
          <p:nvPr/>
        </p:nvSpPr>
        <p:spPr>
          <a:xfrm>
            <a:off x="669557" y="3492770"/>
            <a:ext cx="76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>
                <a:latin typeface="+mj-lt"/>
              </a:rPr>
              <a:t>Classe    </a:t>
            </a:r>
          </a:p>
          <a:p>
            <a:r>
              <a:rPr lang="fr-CH" sz="1400">
                <a:latin typeface="+mj-lt"/>
              </a:rPr>
              <a:t>CECB</a:t>
            </a:r>
          </a:p>
        </p:txBody>
      </p:sp>
    </p:spTree>
    <p:extLst>
      <p:ext uri="{BB962C8B-B14F-4D97-AF65-F5344CB8AC3E}">
        <p14:creationId xmlns:p14="http://schemas.microsoft.com/office/powerpoint/2010/main" val="30239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53BB44C-C1DD-4E72-B724-55A2E4C8B3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 dirty="0" err="1"/>
              <a:t>EnWI</a:t>
            </a:r>
            <a:r>
              <a:rPr lang="fr-CH" dirty="0"/>
              <a:t> –  Exemple concret: immeuble coll. du cant. de Berne</a:t>
            </a:r>
          </a:p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39A759-9E60-44C6-9474-CAD23EC80A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6921" y="2622998"/>
            <a:ext cx="4647958" cy="3455988"/>
          </a:xfrm>
        </p:spPr>
        <p:txBody>
          <a:bodyPr/>
          <a:lstStyle/>
          <a:p>
            <a:r>
              <a:rPr lang="fr-CH" sz="1800" dirty="0"/>
              <a:t>La répercussion des investissements faisant augmenter la valeur de l'objet définissent les nouveaux loyers nets.</a:t>
            </a:r>
          </a:p>
          <a:p>
            <a:r>
              <a:rPr lang="fr-CH" sz="1800" dirty="0"/>
              <a:t>  </a:t>
            </a:r>
          </a:p>
          <a:p>
            <a:r>
              <a:rPr lang="fr-CH" sz="1800" dirty="0"/>
              <a:t>Lors d'assainissements optimisés (loyers nets plus élevés, frais annexes plus bas), les situations gagnant-gagnant avec des loyers bruts moins élevés sont possibles après rénovation. </a:t>
            </a:r>
          </a:p>
          <a:p>
            <a:endParaRPr lang="de-CH" sz="1800" dirty="0"/>
          </a:p>
          <a:p>
            <a:r>
              <a:rPr lang="fr-CH" sz="1800" dirty="0"/>
              <a:t>Les subventions doivent être répercutées sur les locataires et entraînent une réduction de max. 3% des loyers bruts.</a:t>
            </a:r>
          </a:p>
          <a:p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B9C587F-ADD6-4937-89DE-3CAA1CB6D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84" y="2599776"/>
            <a:ext cx="6877020" cy="3894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C1E1E506-4D25-4957-9CC9-EA566A2B3370}"/>
                  </a:ext>
                </a:extLst>
              </p:cNvPr>
              <p:cNvSpPr/>
              <p:nvPr/>
            </p:nvSpPr>
            <p:spPr>
              <a:xfrm>
                <a:off x="87977" y="1489462"/>
                <a:ext cx="11834812" cy="731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2000" b="1" i="0" smtClean="0">
                          <a:latin typeface="Cambria Math" panose="02040503050406030204" pitchFamily="18" charset="0"/>
                        </a:rPr>
                        <m:t>𝐌𝐨𝐝𝐢𝐟𝐢𝐜𝐚𝐭𝐢𝐨𝐧</m:t>
                      </m:r>
                      <m:r>
                        <a:rPr lang="fr-CH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H" sz="2000" b="1" i="0" smtClean="0">
                          <a:latin typeface="Cambria Math" panose="02040503050406030204" pitchFamily="18" charset="0"/>
                        </a:rPr>
                        <m:t>𝐋𝐨𝐲𝐞𝐫𝐬</m:t>
                      </m:r>
                      <m:r>
                        <a:rPr lang="fr-CH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H" sz="2000" b="1" i="0" smtClean="0">
                          <a:latin typeface="Cambria Math" panose="02040503050406030204" pitchFamily="18" charset="0"/>
                        </a:rPr>
                        <m:t>𝐛𝐫𝐮𝐭𝐬</m:t>
                      </m:r>
                      <m:r>
                        <a:rPr lang="fr-CH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H" sz="2000" b="1" i="0" smtClean="0">
                          <a:latin typeface="Cambria Math" panose="02040503050406030204" pitchFamily="18" charset="0"/>
                        </a:rPr>
                        <m:t>𝐚𝐩𝐫</m:t>
                      </m:r>
                      <m:r>
                        <a:rPr lang="fr-CH" sz="2000" b="1" i="0" smtClean="0">
                          <a:latin typeface="Cambria Math" panose="02040503050406030204" pitchFamily="18" charset="0"/>
                        </a:rPr>
                        <m:t>è</m:t>
                      </m:r>
                      <m:r>
                        <a:rPr lang="fr-CH" sz="2000" b="1" i="0" smtClean="0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fr-CH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H" sz="2000" b="1" i="0" smtClean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fr-CH" sz="2000" b="1" i="0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H" sz="2000" b="1" i="0" smtClean="0">
                          <a:latin typeface="Cambria Math" panose="02040503050406030204" pitchFamily="18" charset="0"/>
                        </a:rPr>
                        <m:t>𝐧𝐨𝐯𝐚𝐭𝐢𝐨𝐧</m:t>
                      </m:r>
                      <m:r>
                        <a:rPr lang="de-CH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CH" sz="2000" b="1" i="0">
                          <a:latin typeface="Cambria Math" panose="02040503050406030204" pitchFamily="18" charset="0"/>
                        </a:rPr>
                        <m:t>[%]</m:t>
                      </m:r>
                      <m:r>
                        <a:rPr lang="de-CH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nouv</m:t>
                          </m:r>
                          <m: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m:rPr>
                              <m:sty m:val="p"/>
                            </m:rP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loyers</m:t>
                          </m:r>
                          <m: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bruts</m:t>
                          </m:r>
                          <m: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apr</m:t>
                          </m:r>
                          <m: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è</m:t>
                          </m:r>
                          <m:r>
                            <m:rPr>
                              <m:sty m:val="p"/>
                            </m:rP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novation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CH" sz="2000">
                              <a:latin typeface="Cambria Math" panose="02040503050406030204" pitchFamily="18" charset="0"/>
                            </a:rPr>
                            <m:t>anc</m:t>
                          </m:r>
                          <m:r>
                            <a:rPr lang="fr-CH" sz="2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fr-CH" sz="2000">
                              <a:latin typeface="Cambria Math" panose="02040503050406030204" pitchFamily="18" charset="0"/>
                            </a:rPr>
                            <m:t>loyers</m:t>
                          </m:r>
                          <m:r>
                            <a:rPr lang="fr-CH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sz="2000">
                              <a:latin typeface="Cambria Math" panose="02040503050406030204" pitchFamily="18" charset="0"/>
                            </a:rPr>
                            <m:t>bruts</m:t>
                          </m:r>
                          <m: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avant</m:t>
                          </m:r>
                          <m: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sz="200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fr-CH" sz="200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fr-CH" sz="2000">
                              <a:latin typeface="Cambria Math" panose="02040503050406030204" pitchFamily="18" charset="0"/>
                            </a:rPr>
                            <m:t>novation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1E1E506-4D25-4957-9CC9-EA566A2B33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77" y="1489462"/>
                <a:ext cx="11834812" cy="7310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>
            <a:extLst>
              <a:ext uri="{FF2B5EF4-FFF2-40B4-BE49-F238E27FC236}">
                <a16:creationId xmlns:a16="http://schemas.microsoft.com/office/drawing/2014/main" id="{2E4E1490-4520-4786-90AD-CDC6BB78F7E9}"/>
              </a:ext>
            </a:extLst>
          </p:cNvPr>
          <p:cNvSpPr txBox="1"/>
          <p:nvPr/>
        </p:nvSpPr>
        <p:spPr>
          <a:xfrm>
            <a:off x="479838" y="5066529"/>
            <a:ext cx="644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>
                <a:latin typeface="+mj-lt"/>
              </a:rPr>
              <a:t>                  G/G       G/F      G/E       F/D       E/D       C/D      C/B       B/B       B/A </a:t>
            </a:r>
          </a:p>
          <a:p>
            <a:endParaRPr lang="de-CH" sz="1400" dirty="0"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38FFCE4-D4F8-47BB-8C14-1A13351BB791}"/>
              </a:ext>
            </a:extLst>
          </p:cNvPr>
          <p:cNvSpPr txBox="1"/>
          <p:nvPr/>
        </p:nvSpPr>
        <p:spPr>
          <a:xfrm>
            <a:off x="473616" y="4967008"/>
            <a:ext cx="76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>
                <a:latin typeface="+mj-lt"/>
              </a:rPr>
              <a:t>Classe    </a:t>
            </a:r>
          </a:p>
          <a:p>
            <a:r>
              <a:rPr lang="fr-CH" sz="1400">
                <a:latin typeface="+mj-lt"/>
              </a:rPr>
              <a:t>CECB</a:t>
            </a:r>
          </a:p>
        </p:txBody>
      </p:sp>
    </p:spTree>
    <p:extLst>
      <p:ext uri="{BB962C8B-B14F-4D97-AF65-F5344CB8AC3E}">
        <p14:creationId xmlns:p14="http://schemas.microsoft.com/office/powerpoint/2010/main" val="29901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2A9A089-BA05-483C-B757-C1255319C2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/>
              <a:t>EnWI –  Exemple concret: immeuble coll. du cant. de Berne</a:t>
            </a:r>
          </a:p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90A72B-9038-42BF-8CE6-EEBDD7CB18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4351" y="2516788"/>
            <a:ext cx="6819651" cy="3455988"/>
          </a:xfrm>
        </p:spPr>
        <p:txBody>
          <a:bodyPr/>
          <a:lstStyle/>
          <a:p>
            <a:r>
              <a:rPr lang="fr-CH" sz="1800"/>
              <a:t>Les </a:t>
            </a:r>
            <a:r>
              <a:rPr lang="fr-CH" sz="1800" b="1"/>
              <a:t>rendements nets typiques d'une rénovation énergétique</a:t>
            </a:r>
            <a:r>
              <a:rPr lang="fr-CH" sz="1800"/>
              <a:t> s'élèvent à env. </a:t>
            </a:r>
            <a:r>
              <a:rPr lang="fr-CH" sz="1800" b="1"/>
              <a:t>2,5%</a:t>
            </a:r>
            <a:r>
              <a:rPr lang="fr-CH" sz="1800"/>
              <a:t>, avec une tendance à la hausse à env. </a:t>
            </a:r>
            <a:r>
              <a:rPr lang="fr-CH" sz="1800" b="1"/>
              <a:t>3,5%</a:t>
            </a:r>
            <a:r>
              <a:rPr lang="fr-CH" sz="1800"/>
              <a:t> lors de taux de répercussion plus élevés (maximum 70%).</a:t>
            </a:r>
          </a:p>
          <a:p>
            <a:endParaRPr lang="de-CH" sz="1800" dirty="0"/>
          </a:p>
          <a:p>
            <a:r>
              <a:rPr lang="fr-CH" sz="1800"/>
              <a:t>Exemples de taux de répercussion:</a:t>
            </a:r>
          </a:p>
          <a:p>
            <a:r>
              <a:rPr lang="fr-CH" sz="1800"/>
              <a:t>Cas 1	: 10%</a:t>
            </a:r>
          </a:p>
          <a:p>
            <a:r>
              <a:rPr lang="fr-CH" sz="1800"/>
              <a:t>Cas 2 &amp; 3	: 50%</a:t>
            </a:r>
          </a:p>
          <a:p>
            <a:r>
              <a:rPr lang="fr-CH" sz="1800"/>
              <a:t>Cas 4-9	: 70%</a:t>
            </a:r>
          </a:p>
          <a:p>
            <a:endParaRPr lang="de-CH" sz="1800" dirty="0"/>
          </a:p>
          <a:p>
            <a:r>
              <a:rPr lang="fr-CH" sz="1800"/>
              <a:t>En cas de déductions fiscales de 25%, les rendements nets augmentent par ailleurs d'env. 1% pour atteindre </a:t>
            </a:r>
            <a:r>
              <a:rPr lang="fr-CH" sz="1800" b="1"/>
              <a:t>3,5%</a:t>
            </a:r>
            <a:r>
              <a:rPr lang="fr-CH" sz="1800"/>
              <a:t> à env. </a:t>
            </a:r>
            <a:r>
              <a:rPr lang="fr-CH" sz="1800" b="1"/>
              <a:t>5%</a:t>
            </a:r>
            <a:r>
              <a:rPr lang="fr-CH" sz="1800"/>
              <a:t>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079297F-1A1E-4F50-B169-DD6D883CA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21" y="2466300"/>
            <a:ext cx="4866773" cy="42304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2A2C2585-E2A4-448F-83A8-553DB83E3280}"/>
                  </a:ext>
                </a:extLst>
              </p:cNvPr>
              <p:cNvSpPr/>
              <p:nvPr/>
            </p:nvSpPr>
            <p:spPr>
              <a:xfrm>
                <a:off x="517159" y="1523026"/>
                <a:ext cx="9383925" cy="1164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fr-CH" b="1" i="0" smtClean="0">
                          <a:latin typeface="Cambria Math" panose="02040503050406030204" pitchFamily="18" charset="0"/>
                        </a:rPr>
                        <m:t>𝐞𝐧𝐝𝐞𝐦𝐞𝐧𝐭𝐬</m:t>
                      </m:r>
                      <m:r>
                        <a:rPr lang="fr-CH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H" b="1" i="0" smtClean="0">
                          <a:latin typeface="Cambria Math" panose="02040503050406030204" pitchFamily="18" charset="0"/>
                        </a:rPr>
                        <m:t>𝐧𝐞𝐭𝐬</m:t>
                      </m:r>
                      <m:r>
                        <a:rPr lang="ar-AE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AE" b="1" i="0">
                          <a:latin typeface="Cambria Math" panose="02040503050406030204" pitchFamily="18" charset="0"/>
                        </a:rPr>
                        <m:t>[%]</m:t>
                      </m:r>
                      <m:r>
                        <a:rPr lang="ar-AE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CH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fr-CH" b="0" i="0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fr-CH" b="0" i="0" smtClean="0">
                              <a:latin typeface="Cambria Math" panose="02040503050406030204" pitchFamily="18" charset="0"/>
                            </a:rPr>
                            <m:t>percussion</m:t>
                          </m:r>
                          <m:r>
                            <a:rPr lang="fr-CH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b="0" i="0" smtClean="0">
                              <a:latin typeface="Cambria Math" panose="02040503050406030204" pitchFamily="18" charset="0"/>
                            </a:rPr>
                            <m:t>sur</m:t>
                          </m:r>
                          <m:r>
                            <a:rPr lang="fr-CH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b="0" i="0" smtClean="0">
                              <a:latin typeface="Cambria Math" panose="02040503050406030204" pitchFamily="18" charset="0"/>
                            </a:rPr>
                            <m:t>le</m:t>
                          </m:r>
                          <m:r>
                            <a:rPr lang="fr-CH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b="0" i="0" smtClean="0">
                              <a:latin typeface="Cambria Math" panose="02040503050406030204" pitchFamily="18" charset="0"/>
                            </a:rPr>
                            <m:t>loyer</m:t>
                          </m:r>
                          <m:r>
                            <a:rPr lang="fr-CH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fr-CH" b="0" i="0" smtClean="0">
                              <a:latin typeface="Cambria Math" panose="02040503050406030204" pitchFamily="18" charset="0"/>
                            </a:rPr>
                            <m:t>Entretien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CH" b="0" i="0" smtClean="0">
                              <a:latin typeface="Cambria Math" panose="02040503050406030204" pitchFamily="18" charset="0"/>
                            </a:rPr>
                            <m:t>Co</m:t>
                          </m:r>
                          <m:r>
                            <a:rPr lang="fr-CH" b="0" i="0" smtClean="0">
                              <a:latin typeface="Cambria Math" panose="02040503050406030204" pitchFamily="18" charset="0"/>
                            </a:rPr>
                            <m:t>û</m:t>
                          </m:r>
                          <m:r>
                            <m:rPr>
                              <m:sty m:val="p"/>
                            </m:rPr>
                            <a:rPr lang="fr-CH" b="0" i="0" smtClean="0">
                              <a:latin typeface="Cambria Math" panose="02040503050406030204" pitchFamily="18" charset="0"/>
                            </a:rPr>
                            <m:t>ts</m:t>
                          </m:r>
                          <m:r>
                            <a:rPr lang="fr-CH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CH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fr-CH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fr-CH" b="0" i="0" smtClean="0">
                              <a:latin typeface="Cambria Math" panose="02040503050406030204" pitchFamily="18" charset="0"/>
                            </a:rPr>
                            <m:t>investissement</m:t>
                          </m:r>
                        </m:den>
                      </m:f>
                    </m:oMath>
                  </m:oMathPara>
                </a14:m>
                <a:endParaRPr lang="ar-AE" dirty="0"/>
              </a:p>
              <a:p>
                <a:r>
                  <a:rPr lang="ar-AE" dirty="0"/>
                  <a:t> </a:t>
                </a:r>
                <a:endParaRPr lang="fr-CH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A2C2585-E2A4-448F-83A8-553DB83E32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59" y="1523026"/>
                <a:ext cx="9383925" cy="1164742"/>
              </a:xfrm>
              <a:prstGeom prst="rect">
                <a:avLst/>
              </a:prstGeom>
              <a:blipFill rotWithShape="0">
                <a:blip r:embed="rId3"/>
                <a:stretch>
                  <a:fillRect l="-1105" b="-1151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>
            <a:extLst>
              <a:ext uri="{FF2B5EF4-FFF2-40B4-BE49-F238E27FC236}">
                <a16:creationId xmlns:a16="http://schemas.microsoft.com/office/drawing/2014/main" id="{A1FD80AE-9BDC-46AB-96B3-09398FF1F8B0}"/>
              </a:ext>
            </a:extLst>
          </p:cNvPr>
          <p:cNvSpPr txBox="1"/>
          <p:nvPr/>
        </p:nvSpPr>
        <p:spPr>
          <a:xfrm>
            <a:off x="162586" y="4926574"/>
            <a:ext cx="644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>
                <a:latin typeface="+mj-lt"/>
              </a:rPr>
              <a:t>                  G/G   G/F   G/E   F/D   E/D   C/D   C/B    B/B   B/A </a:t>
            </a:r>
          </a:p>
          <a:p>
            <a:endParaRPr lang="de-CH" sz="1400" dirty="0"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8668AF2-D0E1-48A2-86C9-BE767DFB2FE1}"/>
              </a:ext>
            </a:extLst>
          </p:cNvPr>
          <p:cNvSpPr txBox="1"/>
          <p:nvPr/>
        </p:nvSpPr>
        <p:spPr>
          <a:xfrm>
            <a:off x="156364" y="4827053"/>
            <a:ext cx="76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>
                <a:latin typeface="+mj-lt"/>
              </a:rPr>
              <a:t>Classe    </a:t>
            </a:r>
          </a:p>
          <a:p>
            <a:r>
              <a:rPr lang="fr-CH" sz="1400">
                <a:latin typeface="+mj-lt"/>
              </a:rPr>
              <a:t>CECB</a:t>
            </a:r>
          </a:p>
        </p:txBody>
      </p:sp>
    </p:spTree>
    <p:extLst>
      <p:ext uri="{BB962C8B-B14F-4D97-AF65-F5344CB8AC3E}">
        <p14:creationId xmlns:p14="http://schemas.microsoft.com/office/powerpoint/2010/main" val="11880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30C01DE-03FC-4C83-BB3E-53A31D8D35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/>
              <a:t>EnWI –  Exemple concret: immeuble coll. du cant. de Berne</a:t>
            </a:r>
          </a:p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2B89E2-DAC2-4C76-9710-C3E39EE034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22277" y="2684739"/>
            <a:ext cx="6651725" cy="3455988"/>
          </a:xfrm>
        </p:spPr>
        <p:txBody>
          <a:bodyPr/>
          <a:lstStyle/>
          <a:p>
            <a:r>
              <a:rPr lang="fr-CH" sz="1800"/>
              <a:t>Les </a:t>
            </a:r>
            <a:r>
              <a:rPr lang="fr-CH" sz="1800" b="1"/>
              <a:t>rendements de capital propre</a:t>
            </a:r>
            <a:r>
              <a:rPr lang="fr-CH" sz="1800"/>
              <a:t> oscillent entre </a:t>
            </a:r>
            <a:r>
              <a:rPr lang="fr-CH" sz="1800" b="1"/>
              <a:t>6% et env. 8%</a:t>
            </a:r>
            <a:r>
              <a:rPr lang="fr-CH" sz="1800"/>
              <a:t>.</a:t>
            </a:r>
          </a:p>
          <a:p>
            <a:r>
              <a:rPr lang="fr-CH" sz="1800"/>
              <a:t> </a:t>
            </a:r>
          </a:p>
          <a:p>
            <a:r>
              <a:rPr lang="fr-CH" sz="1800" b="1"/>
              <a:t>Avec des déductions fiscales</a:t>
            </a:r>
            <a:r>
              <a:rPr lang="fr-CH" sz="1800"/>
              <a:t> de 25%, ils augmentent à env. </a:t>
            </a:r>
            <a:r>
              <a:rPr lang="fr-CH" sz="1800" b="1"/>
              <a:t>12% jusqu'à env. 14%</a:t>
            </a:r>
            <a:r>
              <a:rPr lang="fr-CH" sz="1800"/>
              <a:t>.</a:t>
            </a:r>
          </a:p>
          <a:p>
            <a:r>
              <a:rPr lang="fr-CH" sz="1800"/>
              <a:t> </a:t>
            </a:r>
          </a:p>
          <a:p>
            <a:r>
              <a:rPr lang="fr-CH" sz="1800"/>
              <a:t>Ces valeurs considérables sont surtout liées aux taux d'intérêt actuellement bas.</a:t>
            </a:r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0558D03-FBE1-4894-AE80-66543E122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58" y="2585316"/>
            <a:ext cx="5183821" cy="40559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32C995BE-5BBC-4BE7-AE9B-3ECFC43F9A7B}"/>
                  </a:ext>
                </a:extLst>
              </p:cNvPr>
              <p:cNvSpPr/>
              <p:nvPr/>
            </p:nvSpPr>
            <p:spPr>
              <a:xfrm>
                <a:off x="517157" y="1569756"/>
                <a:ext cx="12618739" cy="927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180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fr-CH" sz="1800">
                          <a:latin typeface="Cambria Math" panose="02040503050406030204" pitchFamily="18" charset="0"/>
                        </a:rPr>
                        <m:t>𝐞𝐧𝐝𝐞𝐦𝐞𝐧𝐭𝐬</m:t>
                      </m:r>
                      <m:r>
                        <a:rPr lang="fr-CH" sz="1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H" sz="1800">
                          <a:latin typeface="Cambria Math" panose="02040503050406030204" pitchFamily="18" charset="0"/>
                        </a:rPr>
                        <m:t>𝐝𝐞</m:t>
                      </m:r>
                      <m:r>
                        <a:rPr lang="fr-CH" sz="1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H" sz="1800">
                          <a:latin typeface="Cambria Math" panose="02040503050406030204" pitchFamily="18" charset="0"/>
                        </a:rPr>
                        <m:t>𝐜𝐚𝐩𝐢𝐭𝐚𝐥</m:t>
                      </m:r>
                      <m:r>
                        <a:rPr lang="fr-CH" sz="1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H" sz="1800">
                          <a:latin typeface="Cambria Math" panose="02040503050406030204" pitchFamily="18" charset="0"/>
                        </a:rPr>
                        <m:t>𝐩𝐫𝐨𝐩𝐫𝐞</m:t>
                      </m:r>
                      <m:r>
                        <a:rPr lang="ar-AE" sz="1800">
                          <a:latin typeface="Cambria Math" panose="02040503050406030204" pitchFamily="18" charset="0"/>
                        </a:rPr>
                        <m:t> [%]=</m:t>
                      </m:r>
                      <m:f>
                        <m:fPr>
                          <m:ctrlPr>
                            <a:rPr lang="ar-A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CH" sz="180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fr-CH" sz="180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fr-CH" sz="1800">
                              <a:latin typeface="Cambria Math" panose="02040503050406030204" pitchFamily="18" charset="0"/>
                            </a:rPr>
                            <m:t>percussion</m:t>
                          </m:r>
                          <m:r>
                            <a:rPr lang="fr-CH" sz="18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sz="1800">
                              <a:latin typeface="Cambria Math" panose="02040503050406030204" pitchFamily="18" charset="0"/>
                            </a:rPr>
                            <m:t>sur</m:t>
                          </m:r>
                          <m:r>
                            <a:rPr lang="fr-CH" sz="18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sz="1800">
                              <a:latin typeface="Cambria Math" panose="02040503050406030204" pitchFamily="18" charset="0"/>
                            </a:rPr>
                            <m:t>le</m:t>
                          </m:r>
                          <m:r>
                            <a:rPr lang="fr-CH" sz="18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sz="1800">
                              <a:latin typeface="Cambria Math" panose="02040503050406030204" pitchFamily="18" charset="0"/>
                            </a:rPr>
                            <m:t>loyer</m:t>
                          </m:r>
                          <m:r>
                            <a:rPr lang="fr-CH" sz="1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CH" sz="1800">
                              <a:latin typeface="Cambria Math" panose="02040503050406030204" pitchFamily="18" charset="0"/>
                            </a:rPr>
                            <m:t>produit</m:t>
                          </m:r>
                          <m:r>
                            <a:rPr lang="fr-CH" sz="18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sz="1800">
                              <a:latin typeface="Cambria Math" panose="02040503050406030204" pitchFamily="18" charset="0"/>
                            </a:rPr>
                            <m:t>PV</m:t>
                          </m:r>
                          <m:r>
                            <a:rPr lang="fr-CH" sz="18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fr-CH" sz="1800">
                              <a:latin typeface="Cambria Math" panose="02040503050406030204" pitchFamily="18" charset="0"/>
                            </a:rPr>
                            <m:t>entretien</m:t>
                          </m:r>
                          <m:r>
                            <a:rPr lang="fr-CH" sz="18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sz="1800">
                              <a:latin typeface="Cambria Math" panose="02040503050406030204" pitchFamily="18" charset="0"/>
                            </a:rPr>
                            <m:t>PV</m:t>
                          </m:r>
                          <m:r>
                            <a:rPr lang="fr-CH" sz="18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fr-CH" sz="1800">
                              <a:latin typeface="Cambria Math" panose="02040503050406030204" pitchFamily="18" charset="0"/>
                            </a:rPr>
                            <m:t>co</m:t>
                          </m:r>
                          <m:r>
                            <a:rPr lang="fr-CH" sz="1800">
                              <a:latin typeface="Cambria Math" panose="02040503050406030204" pitchFamily="18" charset="0"/>
                            </a:rPr>
                            <m:t>û</m:t>
                          </m:r>
                          <m:r>
                            <m:rPr>
                              <m:sty m:val="p"/>
                            </m:rPr>
                            <a:rPr lang="fr-CH" sz="1800">
                              <a:latin typeface="Cambria Math" panose="02040503050406030204" pitchFamily="18" charset="0"/>
                            </a:rPr>
                            <m:t>ts</m:t>
                          </m:r>
                          <m:r>
                            <a:rPr lang="fr-CH" sz="18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sz="1800">
                              <a:latin typeface="Cambria Math" panose="02040503050406030204" pitchFamily="18" charset="0"/>
                            </a:rPr>
                            <m:t>de</m:t>
                          </m:r>
                          <m:r>
                            <a:rPr lang="fr-CH" sz="18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sz="1800">
                              <a:latin typeface="Cambria Math" panose="02040503050406030204" pitchFamily="18" charset="0"/>
                            </a:rPr>
                            <m:t>capitaux</m:t>
                          </m:r>
                          <m:r>
                            <a:rPr lang="fr-CH" sz="1800">
                              <a:latin typeface="Cambria Math" panose="02040503050406030204" pitchFamily="18" charset="0"/>
                            </a:rPr>
                            <m:t> é</m:t>
                          </m:r>
                          <m:r>
                            <m:rPr>
                              <m:sty m:val="p"/>
                            </m:rPr>
                            <a:rPr lang="fr-CH" sz="1800" i="0">
                              <a:latin typeface="Cambria Math" panose="02040503050406030204" pitchFamily="18" charset="0"/>
                            </a:rPr>
                            <m:t>trangers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Co</m:t>
                          </m:r>
                          <m: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û</m:t>
                          </m:r>
                          <m:r>
                            <m:rPr>
                              <m:sty m:val="p"/>
                            </m:rP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ts</m:t>
                          </m:r>
                          <m: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CH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CH" sz="18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fr-CH" sz="1800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investissement</m:t>
                          </m:r>
                        </m:den>
                      </m:f>
                    </m:oMath>
                  </m:oMathPara>
                </a14:m>
                <a:endParaRPr lang="ar-AE" sz="2000" dirty="0">
                  <a:latin typeface="Cambria Math" panose="02040503050406030204" pitchFamily="18" charset="0"/>
                </a:endParaRPr>
              </a:p>
              <a:p>
                <a:r>
                  <a:rPr lang="ar-AE" sz="2000" dirty="0"/>
                  <a:t> </a:t>
                </a:r>
                <a:endParaRPr lang="fr-CH" sz="2000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2C995BE-5BBC-4BE7-AE9B-3ECFC43F9A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57" y="1569756"/>
                <a:ext cx="12618739" cy="927433"/>
              </a:xfrm>
              <a:prstGeom prst="rect">
                <a:avLst/>
              </a:prstGeom>
              <a:blipFill rotWithShape="0">
                <a:blip r:embed="rId3"/>
                <a:stretch>
                  <a:fillRect l="-580" b="-11184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>
            <a:extLst>
              <a:ext uri="{FF2B5EF4-FFF2-40B4-BE49-F238E27FC236}">
                <a16:creationId xmlns:a16="http://schemas.microsoft.com/office/drawing/2014/main" id="{FDE87F35-7640-4E2F-AFF6-07B8A6B1B7DC}"/>
              </a:ext>
            </a:extLst>
          </p:cNvPr>
          <p:cNvSpPr txBox="1"/>
          <p:nvPr/>
        </p:nvSpPr>
        <p:spPr>
          <a:xfrm>
            <a:off x="190583" y="4646652"/>
            <a:ext cx="644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>
                <a:latin typeface="+mj-lt"/>
              </a:rPr>
              <a:t>               G/G   G/F   G/E   F/D   E/D  C/D   C/B   B/B   B/A </a:t>
            </a:r>
          </a:p>
          <a:p>
            <a:endParaRPr lang="de-CH" sz="1400" dirty="0"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14D0168-5ADB-4B0E-B402-3EA5F50DE749}"/>
              </a:ext>
            </a:extLst>
          </p:cNvPr>
          <p:cNvSpPr txBox="1"/>
          <p:nvPr/>
        </p:nvSpPr>
        <p:spPr>
          <a:xfrm>
            <a:off x="184361" y="4547131"/>
            <a:ext cx="76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>
                <a:latin typeface="+mj-lt"/>
              </a:rPr>
              <a:t>Classe    </a:t>
            </a:r>
          </a:p>
          <a:p>
            <a:r>
              <a:rPr lang="fr-CH" sz="1400">
                <a:latin typeface="+mj-lt"/>
              </a:rPr>
              <a:t>CECB</a:t>
            </a:r>
          </a:p>
        </p:txBody>
      </p:sp>
    </p:spTree>
    <p:extLst>
      <p:ext uri="{BB962C8B-B14F-4D97-AF65-F5344CB8AC3E}">
        <p14:creationId xmlns:p14="http://schemas.microsoft.com/office/powerpoint/2010/main" val="15274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A26C030-27E7-4CF3-BDC4-1CD68DDE45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CH"/>
              <a:t>Introduction: </a:t>
            </a:r>
            <a:r>
              <a:rPr lang="fr-CH" sz="2400"/>
              <a:t>contexte, concept, objectifs</a:t>
            </a:r>
          </a:p>
          <a:p>
            <a:pPr marL="457200" indent="-457200">
              <a:buFont typeface="+mj-lt"/>
              <a:buAutoNum type="arabicPeriod"/>
            </a:pPr>
            <a:r>
              <a:rPr lang="fr-CH"/>
              <a:t>Outil EnWI: </a:t>
            </a:r>
            <a:r>
              <a:rPr lang="fr-CH" sz="2400"/>
              <a:t>systématique, estimations, calculs</a:t>
            </a:r>
          </a:p>
          <a:p>
            <a:pPr marL="457200" indent="-457200">
              <a:buFont typeface="+mj-lt"/>
              <a:buAutoNum type="arabicPeriod"/>
            </a:pPr>
            <a:r>
              <a:rPr lang="fr-CH"/>
              <a:t>Exemple chiffré</a:t>
            </a:r>
          </a:p>
          <a:p>
            <a:pPr marL="457200" indent="-457200">
              <a:buFont typeface="+mj-lt"/>
              <a:buAutoNum type="arabicPeriod"/>
            </a:pPr>
            <a:r>
              <a:rPr lang="fr-CH"/>
              <a:t>Synthèse</a:t>
            </a:r>
          </a:p>
          <a:p>
            <a:pPr marL="457200" indent="-457200">
              <a:buFont typeface="+mj-lt"/>
              <a:buAutoNum type="arabicPeriod"/>
            </a:pPr>
            <a:r>
              <a:rPr lang="fr-CH"/>
              <a:t>Conclusion</a:t>
            </a:r>
          </a:p>
          <a:p>
            <a:pPr marL="457200" indent="-457200">
              <a:buFont typeface="+mj-lt"/>
              <a:buAutoNum type="arabicPeriod"/>
            </a:pPr>
            <a:r>
              <a:rPr lang="fr-CH"/>
              <a:t>Discussion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59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619B439-ED9B-4471-941D-2786809315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/>
              <a:t>EnWI –  Exemple concret: immeuble coll. du cant. de Berne</a:t>
            </a:r>
          </a:p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DBF04A-5E1B-420F-9479-5A1007DEED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10400" y="2844914"/>
            <a:ext cx="5562600" cy="3455988"/>
          </a:xfrm>
        </p:spPr>
        <p:txBody>
          <a:bodyPr/>
          <a:lstStyle/>
          <a:p>
            <a:r>
              <a:rPr lang="fr-CH" sz="1800"/>
              <a:t>Les rendements énergétiques permettent de mesurer l'efficacité, sur le plan économique, des mesures d'économie et de production d'énergie.  </a:t>
            </a:r>
          </a:p>
          <a:p>
            <a:endParaRPr lang="de-CH" sz="1800" dirty="0"/>
          </a:p>
          <a:p>
            <a:pPr lvl="0"/>
            <a:r>
              <a:rPr lang="fr-CH" sz="1800"/>
              <a:t>Les </a:t>
            </a:r>
            <a:r>
              <a:rPr lang="fr-CH" sz="1800" b="1"/>
              <a:t>rénovations superficielles</a:t>
            </a:r>
            <a:r>
              <a:rPr lang="fr-CH" sz="1800"/>
              <a:t> sont les moins rentables. </a:t>
            </a:r>
          </a:p>
          <a:p>
            <a:pPr lvl="0"/>
            <a:r>
              <a:rPr lang="fr-CH" sz="1800"/>
              <a:t> </a:t>
            </a:r>
          </a:p>
          <a:p>
            <a:pPr lvl="0"/>
            <a:r>
              <a:rPr lang="fr-CH" sz="1800"/>
              <a:t>Les </a:t>
            </a:r>
            <a:r>
              <a:rPr lang="fr-CH" sz="1800" b="1"/>
              <a:t>rénovations d'éléments de construction ou selon le MoPEC</a:t>
            </a:r>
            <a:r>
              <a:rPr lang="fr-CH" sz="1800"/>
              <a:t> permettent d'atteindre les meilleurs rendements énergétiques. </a:t>
            </a:r>
          </a:p>
          <a:p>
            <a:pPr lvl="0"/>
            <a:endParaRPr lang="de-CH" sz="1800" dirty="0"/>
          </a:p>
          <a:p>
            <a:pPr lvl="0"/>
            <a:r>
              <a:rPr lang="fr-CH" sz="1800"/>
              <a:t>Lors de </a:t>
            </a:r>
            <a:r>
              <a:rPr lang="fr-CH" sz="1800" b="1"/>
              <a:t>rénovations globales</a:t>
            </a:r>
            <a:r>
              <a:rPr lang="fr-CH" sz="1800"/>
              <a:t>, la valeur reste stable, voire baisse à nouveau.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E6C5FC-1FEE-426B-B442-9D6A4D6BA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91" y="2829570"/>
            <a:ext cx="6225809" cy="3324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6A1E073E-5D90-48C3-8952-D9A4A4171B93}"/>
                  </a:ext>
                </a:extLst>
              </p:cNvPr>
              <p:cNvSpPr/>
              <p:nvPr/>
            </p:nvSpPr>
            <p:spPr>
              <a:xfrm>
                <a:off x="-350585" y="1462419"/>
                <a:ext cx="12209796" cy="730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2000" b="1" i="0" smtClean="0">
                          <a:latin typeface="Cambria Math" panose="02040503050406030204" pitchFamily="18" charset="0"/>
                        </a:rPr>
                        <m:t>𝐑𝐞𝐧𝐝𝐞𝐦𝐞𝐧𝐭𝐬</m:t>
                      </m:r>
                      <m:r>
                        <a:rPr lang="fr-CH" sz="2000" b="1" i="0" smtClean="0">
                          <a:latin typeface="Cambria Math" panose="02040503050406030204" pitchFamily="18" charset="0"/>
                        </a:rPr>
                        <m:t> é</m:t>
                      </m:r>
                      <m:r>
                        <a:rPr lang="fr-CH" sz="2000" b="1" i="0" smtClean="0">
                          <a:latin typeface="Cambria Math" panose="02040503050406030204" pitchFamily="18" charset="0"/>
                        </a:rPr>
                        <m:t>𝐧𝐞𝐫𝐠</m:t>
                      </m:r>
                      <m:r>
                        <a:rPr lang="fr-CH" sz="2000" b="1" i="0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H" sz="2000" b="1" i="0" smtClean="0">
                          <a:latin typeface="Cambria Math" panose="02040503050406030204" pitchFamily="18" charset="0"/>
                        </a:rPr>
                        <m:t>𝐭𝐢𝐪𝐮𝐞𝐬</m:t>
                      </m:r>
                      <m:r>
                        <a:rPr lang="fr-CH" sz="2000" b="1" i="0" smtClean="0">
                          <a:latin typeface="Cambria Math" panose="02040503050406030204" pitchFamily="18" charset="0"/>
                        </a:rPr>
                        <m:t> [%]</m:t>
                      </m:r>
                      <m:r>
                        <a:rPr lang="de-CH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Co</m:t>
                          </m:r>
                          <m: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û</m:t>
                          </m:r>
                          <m:r>
                            <m:rPr>
                              <m:sty m:val="p"/>
                            </m:rP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ts</m:t>
                          </m:r>
                          <m: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 é</m:t>
                          </m:r>
                          <m:r>
                            <m:rPr>
                              <m:sty m:val="p"/>
                            </m:rP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nerg</m:t>
                          </m:r>
                          <m: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tiques</m:t>
                          </m:r>
                          <m: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 é</m:t>
                          </m:r>
                          <m:r>
                            <m:rPr>
                              <m:sty m:val="p"/>
                            </m:rP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conomis</m:t>
                          </m:r>
                          <m: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de-CH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produit</m:t>
                          </m:r>
                          <m:r>
                            <a:rPr lang="de-CH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CH" sz="2000" i="0">
                              <a:latin typeface="Cambria Math" panose="02040503050406030204" pitchFamily="18" charset="0"/>
                            </a:rPr>
                            <m:t>PV</m:t>
                          </m:r>
                          <m:r>
                            <a:rPr lang="de-CH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entretien</m:t>
                          </m:r>
                          <m: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CH" sz="2000" i="0">
                              <a:latin typeface="Cambria Math" panose="02040503050406030204" pitchFamily="18" charset="0"/>
                            </a:rPr>
                            <m:t>PV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Co</m:t>
                          </m:r>
                          <m: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û</m:t>
                          </m:r>
                          <m:r>
                            <m:rPr>
                              <m:sty m:val="p"/>
                            </m:rP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ts</m:t>
                          </m:r>
                          <m: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CH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CH" sz="20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fr-CH" sz="2000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investissement</m:t>
                          </m:r>
                          <m: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sp</m:t>
                          </m:r>
                          <m: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fr-CH" sz="2000" b="0" i="0" smtClean="0">
                              <a:latin typeface="Cambria Math" panose="02040503050406030204" pitchFamily="18" charset="0"/>
                            </a:rPr>
                            <m:t>cifiques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1E073E-5D90-48C3-8952-D9A4A4171B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0585" y="1462419"/>
                <a:ext cx="12209796" cy="7300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>
            <a:extLst>
              <a:ext uri="{FF2B5EF4-FFF2-40B4-BE49-F238E27FC236}">
                <a16:creationId xmlns:a16="http://schemas.microsoft.com/office/drawing/2014/main" id="{BCC08070-304C-44D6-B6F2-CC450E5843E1}"/>
              </a:ext>
            </a:extLst>
          </p:cNvPr>
          <p:cNvSpPr txBox="1"/>
          <p:nvPr/>
        </p:nvSpPr>
        <p:spPr>
          <a:xfrm>
            <a:off x="227902" y="4618659"/>
            <a:ext cx="644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>
                <a:latin typeface="+mj-lt"/>
              </a:rPr>
              <a:t>                  G/G    G/F    G/E     F/D     E/D    C/D     C/B     B/B    B/A </a:t>
            </a:r>
          </a:p>
          <a:p>
            <a:endParaRPr lang="de-CH" sz="1400" dirty="0"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FE6757E-1ED8-48AC-AE40-4BE6E99CBB79}"/>
              </a:ext>
            </a:extLst>
          </p:cNvPr>
          <p:cNvSpPr txBox="1"/>
          <p:nvPr/>
        </p:nvSpPr>
        <p:spPr>
          <a:xfrm>
            <a:off x="221680" y="4519138"/>
            <a:ext cx="76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>
                <a:latin typeface="+mj-lt"/>
              </a:rPr>
              <a:t>Classe    </a:t>
            </a:r>
          </a:p>
          <a:p>
            <a:r>
              <a:rPr lang="fr-CH" sz="1400">
                <a:latin typeface="+mj-lt"/>
              </a:rPr>
              <a:t>CECB</a:t>
            </a:r>
          </a:p>
        </p:txBody>
      </p:sp>
    </p:spTree>
    <p:extLst>
      <p:ext uri="{BB962C8B-B14F-4D97-AF65-F5344CB8AC3E}">
        <p14:creationId xmlns:p14="http://schemas.microsoft.com/office/powerpoint/2010/main" val="38743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3D7B203-0078-4E84-88EE-DC76DD1CE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/>
              <a:t>EnWI –  Exemple concret: immeuble coll. du cant. de Berne</a:t>
            </a:r>
          </a:p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57AE57-F77D-44B9-9889-CAF41F85CA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1592" y="2854423"/>
            <a:ext cx="5425708" cy="3455988"/>
          </a:xfrm>
        </p:spPr>
        <p:txBody>
          <a:bodyPr/>
          <a:lstStyle/>
          <a:p>
            <a:r>
              <a:rPr lang="fr-CH" sz="1800" dirty="0"/>
              <a:t>Les rendements nets du photovoltaïque varient entre 2% et 10% en fonction du système et de son installation.</a:t>
            </a:r>
          </a:p>
          <a:p>
            <a:endParaRPr lang="de-CH" sz="1800" dirty="0"/>
          </a:p>
          <a:p>
            <a:r>
              <a:rPr lang="fr-CH" sz="1800" dirty="0"/>
              <a:t>Les petites installations avec une consommation propre élevée sont les plus rentables.</a:t>
            </a:r>
          </a:p>
          <a:p>
            <a:endParaRPr lang="de-CH" sz="1800" dirty="0"/>
          </a:p>
          <a:p>
            <a:r>
              <a:rPr lang="fr-CH" sz="1800" dirty="0"/>
              <a:t>Les petites installations ne remplissent pas les exigences en matière de couverture maximale des propres besoins en vue des futurs accumulateurs stationnaires ou de la mobilité électrique.  </a:t>
            </a:r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221744F-C3DC-4071-AC2A-04686FCAF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58" y="2649149"/>
            <a:ext cx="6619875" cy="381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B6E5FCBF-CE5D-4E8B-922D-8C6443B56C41}"/>
                  </a:ext>
                </a:extLst>
              </p:cNvPr>
              <p:cNvSpPr/>
              <p:nvPr/>
            </p:nvSpPr>
            <p:spPr>
              <a:xfrm>
                <a:off x="259004" y="1594094"/>
                <a:ext cx="12610859" cy="666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CH" sz="1800" b="1" i="0" smtClean="0">
                          <a:latin typeface="Cambria Math" panose="02040503050406030204" pitchFamily="18" charset="0"/>
                        </a:rPr>
                        <m:t>𝐑𝐞𝐧</m:t>
                      </m:r>
                      <m:r>
                        <a:rPr lang="fr-CH" sz="1800" b="1" i="0" smtClean="0">
                          <a:latin typeface="Cambria Math" panose="02040503050406030204" pitchFamily="18" charset="0"/>
                        </a:rPr>
                        <m:t>𝐝𝐞𝐦𝐞𝐧𝐭𝐬</m:t>
                      </m:r>
                      <m:r>
                        <a:rPr lang="fr-CH" sz="1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H" sz="1800" b="1" i="0" smtClean="0">
                          <a:latin typeface="Cambria Math" panose="02040503050406030204" pitchFamily="18" charset="0"/>
                        </a:rPr>
                        <m:t>𝐏𝐡𝐨𝐭𝐨𝐯𝐨𝐥𝐭𝐚</m:t>
                      </m:r>
                      <m:r>
                        <a:rPr lang="fr-CH" sz="1800" b="1" i="0" smtClean="0">
                          <a:latin typeface="Cambria Math" panose="02040503050406030204" pitchFamily="18" charset="0"/>
                        </a:rPr>
                        <m:t>ï</m:t>
                      </m:r>
                      <m:r>
                        <a:rPr lang="fr-CH" sz="1800" b="1" i="0" smtClean="0">
                          <a:latin typeface="Cambria Math" panose="02040503050406030204" pitchFamily="18" charset="0"/>
                        </a:rPr>
                        <m:t>𝐪𝐮𝐞</m:t>
                      </m:r>
                      <m:r>
                        <a:rPr lang="de-CH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CH" sz="1800" b="1" i="0">
                          <a:latin typeface="Cambria Math" panose="02040503050406030204" pitchFamily="18" charset="0"/>
                        </a:rPr>
                        <m:t>[%] = </m:t>
                      </m:r>
                      <m:f>
                        <m:fPr>
                          <m:ctrlPr>
                            <a:rPr lang="de-CH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Economie</m:t>
                          </m:r>
                          <m: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de</m:t>
                          </m:r>
                          <m: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co</m:t>
                          </m:r>
                          <m: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û</m:t>
                          </m:r>
                          <m:r>
                            <m:rPr>
                              <m:sty m:val="p"/>
                            </m:rP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ts</m:t>
                          </m:r>
                          <m: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Propre</m:t>
                          </m:r>
                          <m: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consommation</m:t>
                          </m:r>
                          <m: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 +</m:t>
                          </m:r>
                          <m:r>
                            <m:rPr>
                              <m:sty m:val="p"/>
                            </m:rP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produit</m:t>
                          </m:r>
                          <m: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 é</m:t>
                          </m:r>
                          <m:r>
                            <m:rPr>
                              <m:sty m:val="p"/>
                            </m:rP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nergie</m:t>
                          </m:r>
                          <m: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exc</m:t>
                          </m:r>
                          <m: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dentaire</m:t>
                          </m:r>
                          <m: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 –</m:t>
                          </m:r>
                          <m:r>
                            <m:rPr>
                              <m:sty m:val="p"/>
                            </m:rP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entretien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Co</m:t>
                          </m:r>
                          <m: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û</m:t>
                          </m:r>
                          <m:r>
                            <m:rPr>
                              <m:sty m:val="p"/>
                            </m:rP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ts</m:t>
                          </m:r>
                          <m: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CH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CH" sz="18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fr-CH" sz="1800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investissement</m:t>
                          </m:r>
                          <m: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Photovolta</m:t>
                          </m:r>
                          <m: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ï</m:t>
                          </m:r>
                          <m:r>
                            <m:rPr>
                              <m:sty m:val="p"/>
                            </m:rPr>
                            <a:rPr lang="fr-CH" sz="1800" b="0" i="0" smtClean="0">
                              <a:latin typeface="Cambria Math" panose="02040503050406030204" pitchFamily="18" charset="0"/>
                            </a:rPr>
                            <m:t>que</m:t>
                          </m:r>
                        </m:den>
                      </m:f>
                      <m:r>
                        <a:rPr lang="de-CH" sz="18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6E5FCBF-CE5D-4E8B-922D-8C6443B56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04" y="1594094"/>
                <a:ext cx="12610859" cy="6662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>
            <a:extLst>
              <a:ext uri="{FF2B5EF4-FFF2-40B4-BE49-F238E27FC236}">
                <a16:creationId xmlns:a16="http://schemas.microsoft.com/office/drawing/2014/main" id="{A9E9E6AB-FFCA-4AFD-A711-23864579247A}"/>
              </a:ext>
            </a:extLst>
          </p:cNvPr>
          <p:cNvSpPr txBox="1"/>
          <p:nvPr/>
        </p:nvSpPr>
        <p:spPr>
          <a:xfrm>
            <a:off x="265226" y="4599997"/>
            <a:ext cx="644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>
                <a:latin typeface="+mj-lt"/>
              </a:rPr>
              <a:t>                              G/F    G/E      F/D                            C/B      B/B     B/A </a:t>
            </a:r>
          </a:p>
          <a:p>
            <a:endParaRPr lang="de-CH" sz="1400" dirty="0"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D125F90-F8DD-4199-B152-EF2D9ACFD079}"/>
              </a:ext>
            </a:extLst>
          </p:cNvPr>
          <p:cNvSpPr txBox="1"/>
          <p:nvPr/>
        </p:nvSpPr>
        <p:spPr>
          <a:xfrm>
            <a:off x="259004" y="4500476"/>
            <a:ext cx="76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>
                <a:latin typeface="+mj-lt"/>
              </a:rPr>
              <a:t>Classe    </a:t>
            </a:r>
          </a:p>
          <a:p>
            <a:r>
              <a:rPr lang="fr-CH" sz="1400">
                <a:latin typeface="+mj-lt"/>
              </a:rPr>
              <a:t>CECB</a:t>
            </a:r>
          </a:p>
        </p:txBody>
      </p:sp>
    </p:spTree>
    <p:extLst>
      <p:ext uri="{BB962C8B-B14F-4D97-AF65-F5344CB8AC3E}">
        <p14:creationId xmlns:p14="http://schemas.microsoft.com/office/powerpoint/2010/main" val="30037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B0CF2F0-1FF5-494C-89CB-9F3D32CD4C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/>
              <a:t>EnWI –  Exemple concret: immeuble coll. du cant. de Berne</a:t>
            </a:r>
          </a:p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F09323-44C4-497A-B340-A7921C88EE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11950" y="2499641"/>
            <a:ext cx="5718175" cy="3455988"/>
          </a:xfrm>
        </p:spPr>
        <p:txBody>
          <a:bodyPr/>
          <a:lstStyle/>
          <a:p>
            <a:r>
              <a:rPr lang="fr-CH" sz="1800" dirty="0"/>
              <a:t>En cas d'investissements optimisés, les coûts moyens et les coûts marginaux pour l'économie d'énergie et la réduction des émissions de CO</a:t>
            </a:r>
            <a:r>
              <a:rPr lang="fr-CH" sz="1800" baseline="-25000" dirty="0"/>
              <a:t>2</a:t>
            </a:r>
            <a:r>
              <a:rPr lang="fr-CH" sz="1800" dirty="0"/>
              <a:t> se situent dans un cadre acceptable.</a:t>
            </a:r>
          </a:p>
          <a:p>
            <a:r>
              <a:rPr lang="fr-CH" sz="1800" dirty="0"/>
              <a:t> </a:t>
            </a:r>
          </a:p>
          <a:p>
            <a:r>
              <a:rPr lang="fr-CH" sz="1800" dirty="0"/>
              <a:t>Si des standards plus poussés sont visés, ces coûts augmentent. </a:t>
            </a:r>
          </a:p>
          <a:p>
            <a:endParaRPr lang="de-DE" sz="1800" dirty="0"/>
          </a:p>
          <a:p>
            <a:r>
              <a:rPr lang="fr-CH" sz="1800" dirty="0"/>
              <a:t>En cas de rénovations partielles avec de faibles effets énergétiques, on peut parler de coûts exorbitants.</a:t>
            </a:r>
          </a:p>
          <a:p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8F164921-A9E0-410D-88DE-10E5A3A7267E}"/>
                  </a:ext>
                </a:extLst>
              </p:cNvPr>
              <p:cNvSpPr/>
              <p:nvPr/>
            </p:nvSpPr>
            <p:spPr>
              <a:xfrm>
                <a:off x="517891" y="1488819"/>
                <a:ext cx="13179059" cy="645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sz="1700" b="1" i="0" smtClean="0">
                          <a:latin typeface="Cambria Math" panose="02040503050406030204" pitchFamily="18" charset="0"/>
                        </a:rPr>
                        <m:t>𝐂𝐨</m:t>
                      </m:r>
                      <m:r>
                        <a:rPr lang="fr-CH" sz="1700" b="1" i="0" smtClean="0">
                          <a:latin typeface="Cambria Math" panose="02040503050406030204" pitchFamily="18" charset="0"/>
                        </a:rPr>
                        <m:t>û</m:t>
                      </m:r>
                      <m:r>
                        <a:rPr lang="fr-CH" sz="1700" b="1" i="0" smtClean="0">
                          <a:latin typeface="Cambria Math" panose="02040503050406030204" pitchFamily="18" charset="0"/>
                        </a:rPr>
                        <m:t>𝐭𝐬</m:t>
                      </m:r>
                      <m:r>
                        <a:rPr lang="fr-CH" sz="17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H" sz="1700" b="1" i="0" smtClean="0">
                          <a:latin typeface="Cambria Math" panose="02040503050406030204" pitchFamily="18" charset="0"/>
                        </a:rPr>
                        <m:t>𝐦𝐚𝐫𝐠𝐢𝐧𝐚𝐮𝐱</m:t>
                      </m:r>
                      <m:r>
                        <a:rPr lang="fr-CH" sz="17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H" sz="1700" b="1" i="0" smtClean="0">
                          <a:latin typeface="Cambria Math" panose="02040503050406030204" pitchFamily="18" charset="0"/>
                        </a:rPr>
                        <m:t>𝐄𝐜𝐨𝐧𝐨𝐦𝐢𝐞</m:t>
                      </m:r>
                      <m:r>
                        <a:rPr lang="fr-CH" sz="1700" b="1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CH" sz="17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1700" b="1" i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p>
                          <m:r>
                            <a:rPr lang="fr-CH" sz="17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CH" sz="1700" b="1" i="0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CH" sz="1700" b="1" i="0" smtClean="0">
                          <a:latin typeface="Cambria Math" panose="02040503050406030204" pitchFamily="18" charset="0"/>
                        </a:rPr>
                        <m:t>𝐧𝐞𝐫𝐠𝐢𝐞</m:t>
                      </m:r>
                      <m:d>
                        <m:dPr>
                          <m:begChr m:val="["/>
                          <m:endChr m:val="]"/>
                          <m:ctrlPr>
                            <a:rPr lang="de-CH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CH" sz="17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de-CH" sz="1700" b="0" i="0">
                                  <a:latin typeface="Cambria Math" panose="02040503050406030204" pitchFamily="18" charset="0"/>
                                </a:rPr>
                                <m:t>CHF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de-CH" sz="1700" b="0" i="0">
                                  <a:latin typeface="Cambria Math" panose="02040503050406030204" pitchFamily="18" charset="0"/>
                                </a:rPr>
                                <m:t>kWh</m:t>
                              </m:r>
                            </m:den>
                          </m:f>
                        </m:e>
                      </m:d>
                      <m:r>
                        <a:rPr lang="de-CH" sz="17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CH" sz="1700" b="0" i="0" smtClean="0">
                              <a:latin typeface="Cambria Math" panose="02040503050406030204" pitchFamily="18" charset="0"/>
                            </a:rPr>
                            <m:t>Investissement</m:t>
                          </m:r>
                          <m:r>
                            <a:rPr lang="fr-CH" sz="17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sz="1700" b="0" i="0" smtClean="0">
                              <a:latin typeface="Cambria Math" panose="02040503050406030204" pitchFamily="18" charset="0"/>
                            </a:rPr>
                            <m:t>diff</m:t>
                          </m:r>
                          <m:r>
                            <a:rPr lang="de-CH" sz="1700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CH" sz="17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CH" sz="17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sz="1700" b="0" i="0" smtClean="0">
                              <a:latin typeface="Cambria Math" panose="02040503050406030204" pitchFamily="18" charset="0"/>
                            </a:rPr>
                            <m:t>Variante</m:t>
                          </m:r>
                          <m:r>
                            <a:rPr lang="fr-CH" sz="17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CH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CH" sz="17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fr-CH" sz="1700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fr-CH" sz="1700" b="0" i="0" smtClean="0">
                              <a:latin typeface="Cambria Math" panose="02040503050406030204" pitchFamily="18" charset="0"/>
                            </a:rPr>
                            <m:t>assainissement</m:t>
                          </m:r>
                          <m:r>
                            <a:rPr lang="fr-CH" sz="17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de-CH" sz="1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fr-CH" sz="1700" b="0" i="0" smtClean="0">
                                  <a:latin typeface="Cambria Math" panose="02040503050406030204" pitchFamily="18" charset="0"/>
                                </a:rPr>
                                <m:t>VA</m:t>
                              </m:r>
                            </m:e>
                          </m:d>
                          <m:r>
                            <a:rPr lang="de-CH" sz="17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CH" sz="1700" i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de-CH" sz="17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fr-CH" sz="1700" b="0" i="0" smtClean="0">
                              <a:latin typeface="Cambria Math" panose="02040503050406030204" pitchFamily="18" charset="0"/>
                            </a:rPr>
                            <m:t>Investissement</m:t>
                          </m:r>
                          <m:r>
                            <a:rPr lang="fr-CH" sz="17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sz="1700" b="0" i="0" smtClean="0">
                              <a:latin typeface="Cambria Math" panose="02040503050406030204" pitchFamily="18" charset="0"/>
                            </a:rPr>
                            <m:t>VA</m:t>
                          </m:r>
                          <m:r>
                            <a:rPr lang="fr-CH" sz="17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CH" sz="1700" i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de-CH" sz="1700" i="0">
                              <a:latin typeface="Cambria Math" panose="02040503050406030204" pitchFamily="18" charset="0"/>
                            </a:rPr>
                            <m:t>−1 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CH" sz="1700" b="0" i="0" smtClean="0">
                              <a:latin typeface="Cambria Math" panose="02040503050406030204" pitchFamily="18" charset="0"/>
                            </a:rPr>
                            <m:t>Economie</m:t>
                          </m:r>
                          <m:r>
                            <a:rPr lang="fr-CH" sz="17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CH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CH" sz="17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fr-CH" sz="1700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r-CH" sz="1700" b="0" i="0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fr-CH" sz="1700" b="0" i="0" smtClean="0">
                              <a:latin typeface="Cambria Math" panose="02040503050406030204" pitchFamily="18" charset="0"/>
                            </a:rPr>
                            <m:t>nergie</m:t>
                          </m:r>
                          <m:r>
                            <a:rPr lang="fr-CH" sz="17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sz="1700" b="0" i="0" smtClean="0">
                              <a:latin typeface="Cambria Math" panose="02040503050406030204" pitchFamily="18" charset="0"/>
                            </a:rPr>
                            <m:t>Var</m:t>
                          </m:r>
                          <m:r>
                            <a:rPr lang="fr-CH" sz="1700" b="0" i="0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sSup>
                            <m:sSupPr>
                              <m:ctrlPr>
                                <a:rPr lang="fr-CH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CH" sz="17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fr-CH" sz="1700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fr-CH" sz="1700" b="0" i="0" smtClean="0">
                              <a:latin typeface="Cambria Math" panose="02040503050406030204" pitchFamily="18" charset="0"/>
                            </a:rPr>
                            <m:t>assainissement</m:t>
                          </m:r>
                          <m:r>
                            <a:rPr lang="fr-CH" sz="17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fr-CH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fr-CH" sz="1700" b="0" i="0" smtClean="0">
                                  <a:latin typeface="Cambria Math" panose="02040503050406030204" pitchFamily="18" charset="0"/>
                                </a:rPr>
                                <m:t>VA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fr-CH" sz="17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de-CH" sz="17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fr-CH" sz="1700" b="0" i="0" smtClean="0">
                              <a:latin typeface="Cambria Math" panose="02040503050406030204" pitchFamily="18" charset="0"/>
                            </a:rPr>
                            <m:t>Economie</m:t>
                          </m:r>
                          <m:r>
                            <a:rPr lang="fr-CH" sz="17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CH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CH" sz="17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fr-CH" sz="1700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r-CH" sz="1700" b="0" i="0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fr-CH" sz="1700" b="0" i="0" smtClean="0">
                              <a:latin typeface="Cambria Math" panose="02040503050406030204" pitchFamily="18" charset="0"/>
                            </a:rPr>
                            <m:t>nergie</m:t>
                          </m:r>
                          <m:r>
                            <a:rPr lang="fr-CH" sz="17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sz="1700" b="0" i="0" smtClean="0">
                              <a:latin typeface="Cambria Math" panose="02040503050406030204" pitchFamily="18" charset="0"/>
                            </a:rPr>
                            <m:t>VA</m:t>
                          </m:r>
                          <m:r>
                            <a:rPr lang="fr-CH" sz="17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CH" sz="17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de-CH" sz="1700" i="0">
                              <a:latin typeface="Cambria Math" panose="02040503050406030204" pitchFamily="18" charset="0"/>
                            </a:rPr>
                            <m:t>−1 </m:t>
                          </m:r>
                        </m:den>
                      </m:f>
                    </m:oMath>
                  </m:oMathPara>
                </a14:m>
                <a:endParaRPr sz="1700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F164921-A9E0-410D-88DE-10E5A3A726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91" y="1488819"/>
                <a:ext cx="13179059" cy="64581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69A5246D-75B3-4DED-9D40-172F5AC97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91" y="2436739"/>
            <a:ext cx="5981640" cy="404522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E87557B-785A-42FF-94E2-550E0ABAAA95}"/>
              </a:ext>
            </a:extLst>
          </p:cNvPr>
          <p:cNvSpPr txBox="1"/>
          <p:nvPr/>
        </p:nvSpPr>
        <p:spPr>
          <a:xfrm>
            <a:off x="218571" y="4320075"/>
            <a:ext cx="644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>
                <a:latin typeface="+mj-lt"/>
              </a:rPr>
              <a:t>               G/G     G/F     G/E    F/D    E/D    C/D    C/B    B/B     B/A </a:t>
            </a:r>
          </a:p>
          <a:p>
            <a:endParaRPr lang="de-CH" sz="1400" dirty="0"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BA9D4AA-A50F-4E51-B64F-5C34E5D6A99A}"/>
              </a:ext>
            </a:extLst>
          </p:cNvPr>
          <p:cNvSpPr txBox="1"/>
          <p:nvPr/>
        </p:nvSpPr>
        <p:spPr>
          <a:xfrm>
            <a:off x="212349" y="4220554"/>
            <a:ext cx="76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>
                <a:latin typeface="+mj-lt"/>
              </a:rPr>
              <a:t>Classe    </a:t>
            </a:r>
          </a:p>
          <a:p>
            <a:r>
              <a:rPr lang="fr-CH" sz="1400">
                <a:latin typeface="+mj-lt"/>
              </a:rPr>
              <a:t>CECB</a:t>
            </a:r>
          </a:p>
        </p:txBody>
      </p:sp>
    </p:spTree>
    <p:extLst>
      <p:ext uri="{BB962C8B-B14F-4D97-AF65-F5344CB8AC3E}">
        <p14:creationId xmlns:p14="http://schemas.microsoft.com/office/powerpoint/2010/main" val="5539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B0CF2F0-1FF5-494C-89CB-9F3D32CD4C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/>
              <a:t>EnWI –  Exemple concret: immeuble coll. du cant. de Berne</a:t>
            </a:r>
          </a:p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F09323-44C4-497A-B340-A7921C88EE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A228578-421D-4EB2-B7E1-401BF11CF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59" y="2547937"/>
            <a:ext cx="6629400" cy="3800475"/>
          </a:xfrm>
          <a:prstGeom prst="rect">
            <a:avLst/>
          </a:prstGeom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1368630-17E0-4C61-8E7B-C006E6F6A616}"/>
              </a:ext>
            </a:extLst>
          </p:cNvPr>
          <p:cNvSpPr txBox="1">
            <a:spLocks/>
          </p:cNvSpPr>
          <p:nvPr/>
        </p:nvSpPr>
        <p:spPr>
          <a:xfrm>
            <a:off x="508366" y="1800469"/>
            <a:ext cx="11834813" cy="3455988"/>
          </a:xfrm>
          <a:prstGeom prst="rect">
            <a:avLst/>
          </a:prstGeom>
        </p:spPr>
        <p:txBody>
          <a:bodyPr/>
          <a:lstStyle>
            <a:lvl1pPr marL="0" indent="0" algn="l" defTabSz="1019175" rtl="0" eaLnBrk="0" fontAlgn="base" hangingPunct="0">
              <a:spcBef>
                <a:spcPts val="0"/>
              </a:spcBef>
              <a:spcAft>
                <a:spcPct val="0"/>
              </a:spcAft>
              <a:buClrTx/>
              <a:buFont typeface="Symbol" panose="05050102010706020507" pitchFamily="18" charset="2"/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1675" indent="-315913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Symbol" panose="05050102010706020507" pitchFamily="18" charset="2"/>
              <a:buChar char="-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054100" indent="-35242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Symbol" panose="05050102010706020507" pitchFamily="18" charset="2"/>
              <a:buChar char="-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419225" indent="-36353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Symbol" panose="05050102010706020507" pitchFamily="18" charset="2"/>
              <a:buChar char="-"/>
              <a:defRPr kumimoji="1" sz="2200">
                <a:solidFill>
                  <a:schemeClr val="tx1"/>
                </a:solidFill>
                <a:latin typeface="+mn-lt"/>
              </a:defRPr>
            </a:lvl4pPr>
            <a:lvl5pPr marL="24098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Symbol" panose="05050102010706020507" pitchFamily="18" charset="2"/>
              <a:buChar char="-"/>
              <a:defRPr kumimoji="1" sz="2200">
                <a:solidFill>
                  <a:schemeClr val="tx1"/>
                </a:solidFill>
                <a:latin typeface="+mn-lt"/>
              </a:defRPr>
            </a:lvl5pPr>
            <a:lvl6pPr marL="28670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6pPr>
            <a:lvl7pPr marL="33242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7pPr>
            <a:lvl8pPr marL="37814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8pPr>
            <a:lvl9pPr marL="42386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fr-CH" b="1"/>
              <a:t>Loyers bruts en cas d'augmentation des taxes sur le CO</a:t>
            </a:r>
            <a:r>
              <a:rPr lang="fr-CH" b="1" baseline="-25000"/>
              <a:t>2</a:t>
            </a:r>
            <a:r>
              <a:rPr lang="fr-CH" b="1"/>
              <a:t> avec redistribution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675757C8-E218-4A50-A1C7-708CB65064DC}"/>
              </a:ext>
            </a:extLst>
          </p:cNvPr>
          <p:cNvSpPr txBox="1">
            <a:spLocks/>
          </p:cNvSpPr>
          <p:nvPr/>
        </p:nvSpPr>
        <p:spPr>
          <a:xfrm>
            <a:off x="7155352" y="2547937"/>
            <a:ext cx="5187827" cy="3455988"/>
          </a:xfrm>
          <a:prstGeom prst="rect">
            <a:avLst/>
          </a:prstGeom>
        </p:spPr>
        <p:txBody>
          <a:bodyPr/>
          <a:lstStyle>
            <a:lvl1pPr marL="0" indent="0" algn="l" defTabSz="1019175" rtl="0" eaLnBrk="0" fontAlgn="base" hangingPunct="0">
              <a:spcBef>
                <a:spcPts val="0"/>
              </a:spcBef>
              <a:spcAft>
                <a:spcPct val="0"/>
              </a:spcAft>
              <a:buClrTx/>
              <a:buFont typeface="Symbol" panose="05050102010706020507" pitchFamily="18" charset="2"/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1675" indent="-315913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Symbol" panose="05050102010706020507" pitchFamily="18" charset="2"/>
              <a:buChar char="-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054100" indent="-35242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Symbol" panose="05050102010706020507" pitchFamily="18" charset="2"/>
              <a:buChar char="-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419225" indent="-36353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Symbol" panose="05050102010706020507" pitchFamily="18" charset="2"/>
              <a:buChar char="-"/>
              <a:defRPr kumimoji="1" sz="2200">
                <a:solidFill>
                  <a:schemeClr val="tx1"/>
                </a:solidFill>
                <a:latin typeface="+mn-lt"/>
              </a:defRPr>
            </a:lvl4pPr>
            <a:lvl5pPr marL="24098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Symbol" panose="05050102010706020507" pitchFamily="18" charset="2"/>
              <a:buChar char="-"/>
              <a:defRPr kumimoji="1" sz="2200">
                <a:solidFill>
                  <a:schemeClr val="tx1"/>
                </a:solidFill>
                <a:latin typeface="+mn-lt"/>
              </a:defRPr>
            </a:lvl5pPr>
            <a:lvl6pPr marL="28670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6pPr>
            <a:lvl7pPr marL="33242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7pPr>
            <a:lvl8pPr marL="37814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8pPr>
            <a:lvl9pPr marL="42386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fr-CH" sz="1800"/>
              <a:t>Sensibilité des taxes sur le CO</a:t>
            </a:r>
            <a:r>
              <a:rPr lang="fr-CH" sz="1800" baseline="-25000"/>
              <a:t>2</a:t>
            </a:r>
            <a:r>
              <a:rPr lang="fr-CH" sz="1800"/>
              <a:t> avec redistribution: </a:t>
            </a:r>
          </a:p>
          <a:p>
            <a:pPr lvl="0"/>
            <a:endParaRPr lang="de-CH" sz="1800" dirty="0"/>
          </a:p>
          <a:p>
            <a:pPr lvl="0"/>
            <a:r>
              <a:rPr lang="fr-CH" sz="1800"/>
              <a:t>Plus les taxes sur le CO</a:t>
            </a:r>
            <a:r>
              <a:rPr lang="fr-CH" sz="1800" baseline="-25000"/>
              <a:t>2</a:t>
            </a:r>
            <a:r>
              <a:rPr lang="fr-CH" sz="1800"/>
              <a:t> sont élevées, plus les loyers bruts sont faibles dans les bâtiments possédant un système de chauffage sans énergie fossile. </a:t>
            </a:r>
          </a:p>
          <a:p>
            <a:pPr lvl="0"/>
            <a:endParaRPr lang="de-CH" sz="1800" dirty="0"/>
          </a:p>
          <a:p>
            <a:r>
              <a:rPr lang="fr-CH" sz="1800"/>
              <a:t>Dans les bâtiments utilisant des agents énergétiques fossiles, les loyers bruts augmentent en raison de l'augmentation des taxes sur le CO</a:t>
            </a:r>
            <a:r>
              <a:rPr lang="fr-CH" sz="1800" baseline="-25000"/>
              <a:t>2</a:t>
            </a:r>
            <a:r>
              <a:rPr lang="fr-CH" sz="1800"/>
              <a:t>. </a:t>
            </a:r>
          </a:p>
          <a:p>
            <a:r>
              <a:rPr lang="fr-CH" sz="1800"/>
              <a:t>Les redistributions ne compensent pas ou seulement partiellement cette augmentation des loyers. </a:t>
            </a:r>
            <a:br>
              <a:rPr lang="fr-CH" sz="1800"/>
            </a:br>
            <a:endParaRPr lang="fr-CH" sz="180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F299DAF-3DFA-4A68-91E1-56DACDE2B4B5}"/>
              </a:ext>
            </a:extLst>
          </p:cNvPr>
          <p:cNvSpPr txBox="1"/>
          <p:nvPr/>
        </p:nvSpPr>
        <p:spPr>
          <a:xfrm>
            <a:off x="246564" y="4450701"/>
            <a:ext cx="644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>
                <a:latin typeface="+mj-lt"/>
              </a:rPr>
              <a:t>                  G/G     G/F     G/E      F/D     E/D     C/D     C/B      B/B     B/A </a:t>
            </a:r>
          </a:p>
          <a:p>
            <a:endParaRPr lang="de-CH" sz="1400" dirty="0">
              <a:latin typeface="+mj-lt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83220B2-8E17-4C32-A95D-6D0CB79492DD}"/>
              </a:ext>
            </a:extLst>
          </p:cNvPr>
          <p:cNvSpPr txBox="1"/>
          <p:nvPr/>
        </p:nvSpPr>
        <p:spPr>
          <a:xfrm>
            <a:off x="240342" y="4351180"/>
            <a:ext cx="76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>
                <a:latin typeface="+mj-lt"/>
              </a:rPr>
              <a:t>Classe    </a:t>
            </a:r>
          </a:p>
          <a:p>
            <a:r>
              <a:rPr lang="fr-CH" sz="1400">
                <a:latin typeface="+mj-lt"/>
              </a:rPr>
              <a:t>CECB</a:t>
            </a:r>
          </a:p>
        </p:txBody>
      </p:sp>
    </p:spTree>
    <p:extLst>
      <p:ext uri="{BB962C8B-B14F-4D97-AF65-F5344CB8AC3E}">
        <p14:creationId xmlns:p14="http://schemas.microsoft.com/office/powerpoint/2010/main" val="190887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5EBFCB3-EE4D-4E3B-870B-153E681BED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/>
              <a:t>Synthèse (1/3)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355D77-4EAC-434F-B03F-A90ADC5BB3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891" y="1464909"/>
            <a:ext cx="11998141" cy="5057192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AutoNum type="romanUcPeriod"/>
            </a:pPr>
            <a:r>
              <a:rPr lang="fr-CH" sz="2000" dirty="0"/>
              <a:t>Outil </a:t>
            </a:r>
            <a:r>
              <a:rPr lang="fr-CH" sz="2000" dirty="0" err="1"/>
              <a:t>EnWI</a:t>
            </a:r>
            <a:r>
              <a:rPr lang="fr-CH" sz="2000" dirty="0"/>
              <a:t>: transparence pour les investisseurs, les propriétaires immobiliers, les locataires, les pouvoirs publics (p. ex. coûts par kWh ou par tonne de CO</a:t>
            </a:r>
            <a:r>
              <a:rPr lang="fr-CH" sz="2000" baseline="-25000" dirty="0"/>
              <a:t>2</a:t>
            </a:r>
            <a:r>
              <a:rPr lang="fr-CH" sz="2000" dirty="0"/>
              <a:t> </a:t>
            </a:r>
            <a:r>
              <a:rPr lang="fr-CH" sz="2000" dirty="0" err="1"/>
              <a:t>économisé-e</a:t>
            </a:r>
            <a:r>
              <a:rPr lang="fr-CH" sz="2000" dirty="0"/>
              <a:t>).</a:t>
            </a:r>
          </a:p>
          <a:p>
            <a:pPr marL="514350" indent="-514350">
              <a:spcBef>
                <a:spcPts val="1200"/>
              </a:spcBef>
              <a:buAutoNum type="romanUcPeriod"/>
            </a:pPr>
            <a:endParaRPr lang="de-DE" sz="1200" dirty="0"/>
          </a:p>
          <a:p>
            <a:pPr marL="514350" indent="-514350">
              <a:spcBef>
                <a:spcPts val="1800"/>
              </a:spcBef>
              <a:buFont typeface="Symbol" panose="05050102010706020507" pitchFamily="18" charset="2"/>
              <a:buAutoNum type="romanUcPeriod"/>
            </a:pPr>
            <a:r>
              <a:rPr lang="fr-CH" sz="2000" dirty="0"/>
              <a:t>Outil </a:t>
            </a:r>
            <a:r>
              <a:rPr lang="fr-CH" sz="2000" dirty="0" err="1"/>
              <a:t>EnWI</a:t>
            </a:r>
            <a:r>
              <a:rPr lang="fr-CH" sz="2000" dirty="0"/>
              <a:t>: faisabilité stratégique des projets. Aucune planification détaillée de projet.</a:t>
            </a:r>
          </a:p>
          <a:p>
            <a:pPr marL="514350" indent="-514350">
              <a:spcBef>
                <a:spcPts val="1800"/>
              </a:spcBef>
              <a:buFont typeface="Symbol" panose="05050102010706020507" pitchFamily="18" charset="2"/>
              <a:buAutoNum type="romanUcPeriod"/>
            </a:pPr>
            <a:endParaRPr lang="de-DE" sz="1200" dirty="0"/>
          </a:p>
          <a:p>
            <a:pPr marL="514350" indent="-514350">
              <a:spcBef>
                <a:spcPts val="1800"/>
              </a:spcBef>
              <a:buFont typeface="Symbol" panose="05050102010706020507" pitchFamily="18" charset="2"/>
              <a:buAutoNum type="romanUcPeriod"/>
            </a:pPr>
            <a:r>
              <a:rPr lang="fr-CH" sz="2000" dirty="0"/>
              <a:t>Fortes réductions de la consommation énergétique: mesures nécessaires relativement simples et plutôt économiques en termes de coûts</a:t>
            </a:r>
          </a:p>
          <a:p>
            <a:pPr marL="514350" indent="-514350">
              <a:spcBef>
                <a:spcPts val="1800"/>
              </a:spcBef>
              <a:buFont typeface="Symbol" panose="05050102010706020507" pitchFamily="18" charset="2"/>
              <a:buAutoNum type="romanUcPeriod"/>
            </a:pPr>
            <a:endParaRPr lang="de-CH" sz="1200" dirty="0"/>
          </a:p>
          <a:p>
            <a:pPr marL="514350" indent="-514350">
              <a:spcBef>
                <a:spcPts val="1800"/>
              </a:spcBef>
              <a:buFont typeface="Symbol" panose="05050102010706020507" pitchFamily="18" charset="2"/>
              <a:buAutoNum type="romanUcPeriod"/>
            </a:pPr>
            <a:r>
              <a:rPr lang="fr-CH" sz="2000" dirty="0"/>
              <a:t>Fortes réductions de CO</a:t>
            </a:r>
            <a:r>
              <a:rPr lang="fr-CH" sz="2000" baseline="-25000" dirty="0"/>
              <a:t>2</a:t>
            </a:r>
            <a:r>
              <a:rPr lang="fr-CH" sz="2000" dirty="0"/>
              <a:t>: dans un premier temps, remplacement du système de chauffage &amp; mise en place d'énergies renouvelables</a:t>
            </a:r>
          </a:p>
          <a:p>
            <a:pPr marL="1216025" lvl="1" indent="-514350">
              <a:spcBef>
                <a:spcPts val="1200"/>
              </a:spcBef>
              <a:buClrTx/>
              <a:buFont typeface="Symbol" panose="05050102010706020507" pitchFamily="18" charset="2"/>
              <a:buAutoNum type="romanUcPeriod"/>
            </a:pPr>
            <a:r>
              <a:rPr lang="fr-CH" sz="1800" dirty="0"/>
              <a:t>Rénovations d'éléments de construction/</a:t>
            </a:r>
            <a:r>
              <a:rPr lang="fr-CH" sz="1800" dirty="0" err="1"/>
              <a:t>MoPEC</a:t>
            </a:r>
            <a:r>
              <a:rPr lang="fr-CH" sz="1800" dirty="0"/>
              <a:t>: optimum énergétique et économique (OP) </a:t>
            </a:r>
          </a:p>
          <a:p>
            <a:pPr marL="1216025" lvl="1" indent="-514350">
              <a:spcBef>
                <a:spcPts val="1200"/>
              </a:spcBef>
              <a:buClrTx/>
              <a:buFont typeface="Symbol" panose="05050102010706020507" pitchFamily="18" charset="2"/>
              <a:buAutoNum type="romanUcPeriod"/>
            </a:pPr>
            <a:r>
              <a:rPr lang="fr-CH" sz="1800" dirty="0"/>
              <a:t>Mesures plus poussées comme le confort, l'utilisation de l'espace: optimisations (de rénovations) globales (GS)</a:t>
            </a:r>
          </a:p>
          <a:p>
            <a:pPr>
              <a:spcBef>
                <a:spcPts val="1200"/>
              </a:spcBef>
            </a:pPr>
            <a:endParaRPr lang="de-CH" sz="2000" dirty="0"/>
          </a:p>
          <a:p>
            <a:pPr lvl="1" indent="0">
              <a:spcBef>
                <a:spcPts val="1200"/>
              </a:spcBef>
              <a:buNone/>
            </a:pPr>
            <a:r>
              <a:rPr lang="fr-CH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77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5EBFCB3-EE4D-4E3B-870B-153E681BED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583" y="223938"/>
            <a:ext cx="11834080" cy="503853"/>
          </a:xfrm>
        </p:spPr>
        <p:txBody>
          <a:bodyPr/>
          <a:lstStyle/>
          <a:p>
            <a:r>
              <a:rPr lang="fr-CH"/>
              <a:t>Synthèse (2/3)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355D77-4EAC-434F-B03F-A90ADC5BB3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5233" y="1073034"/>
            <a:ext cx="12129796" cy="6111551"/>
          </a:xfrm>
        </p:spPr>
        <p:txBody>
          <a:bodyPr/>
          <a:lstStyle/>
          <a:p>
            <a:pPr marL="514350" indent="-514350">
              <a:spcBef>
                <a:spcPts val="1800"/>
              </a:spcBef>
              <a:buFont typeface="+mj-lt"/>
              <a:buAutoNum type="romanUcPeriod" startAt="5"/>
            </a:pPr>
            <a:r>
              <a:rPr lang="fr-CH" sz="2000" dirty="0"/>
              <a:t>Rendements énergétiques: coûts énergétiques + rendements énergétiques/coûts d'investissement:</a:t>
            </a:r>
          </a:p>
          <a:p>
            <a:pPr marL="1216025" lvl="1" indent="-514350">
              <a:spcBef>
                <a:spcPts val="1200"/>
              </a:spcBef>
              <a:buClrTx/>
              <a:buFont typeface="Symbol" panose="05050102010706020507" pitchFamily="18" charset="2"/>
              <a:buAutoNum type="romanUcPeriod"/>
            </a:pPr>
            <a:r>
              <a:rPr lang="fr-CH" sz="1800" dirty="0"/>
              <a:t>env. 1%: 	rénovations superficielles liées au remplacement du chauffage</a:t>
            </a:r>
          </a:p>
          <a:p>
            <a:pPr marL="1216025" lvl="1" indent="-514350">
              <a:spcBef>
                <a:spcPts val="1200"/>
              </a:spcBef>
              <a:buClrTx/>
              <a:buFont typeface="Symbol" panose="05050102010706020507" pitchFamily="18" charset="2"/>
              <a:buAutoNum type="romanUcPeriod"/>
            </a:pPr>
            <a:r>
              <a:rPr lang="fr-CH" sz="1800" dirty="0"/>
              <a:t>env. 2,5% - 3%:	rénovations d'éléments de construction/</a:t>
            </a:r>
            <a:r>
              <a:rPr lang="fr-CH" sz="1800" dirty="0" err="1"/>
              <a:t>MoPEC</a:t>
            </a:r>
            <a:r>
              <a:rPr lang="fr-CH" sz="1800" dirty="0"/>
              <a:t> (OP)</a:t>
            </a:r>
          </a:p>
          <a:p>
            <a:pPr marL="1216025" lvl="1" indent="-514350">
              <a:spcBef>
                <a:spcPts val="1200"/>
              </a:spcBef>
              <a:buClrTx/>
              <a:buFont typeface="Symbol" panose="05050102010706020507" pitchFamily="18" charset="2"/>
              <a:buAutoNum type="romanUcPeriod"/>
            </a:pPr>
            <a:r>
              <a:rPr lang="fr-CH" sz="1800" dirty="0"/>
              <a:t>moins de 2%:	rénovations globales (GS)</a:t>
            </a:r>
          </a:p>
          <a:p>
            <a:pPr>
              <a:spcBef>
                <a:spcPts val="1200"/>
              </a:spcBef>
            </a:pPr>
            <a:endParaRPr lang="de-CH" sz="2000" dirty="0"/>
          </a:p>
          <a:p>
            <a:pPr marL="514350" indent="-514350">
              <a:spcBef>
                <a:spcPts val="1200"/>
              </a:spcBef>
              <a:buFont typeface="+mj-lt"/>
              <a:buAutoNum type="romanUcPeriod" startAt="6"/>
            </a:pPr>
            <a:r>
              <a:rPr lang="fr-CH" sz="2000" dirty="0"/>
              <a:t>Coûts économisés par kWh ou par tonne de CO</a:t>
            </a:r>
            <a:r>
              <a:rPr lang="fr-CH" sz="2000" baseline="-25000" dirty="0"/>
              <a:t>2</a:t>
            </a:r>
            <a:r>
              <a:rPr lang="fr-CH" sz="2000" dirty="0"/>
              <a:t>: coûts annuels d'énergie ou de t. de CO</a:t>
            </a:r>
            <a:r>
              <a:rPr lang="fr-CH" sz="2000" baseline="-25000" dirty="0"/>
              <a:t>2</a:t>
            </a:r>
            <a:r>
              <a:rPr lang="fr-CH" sz="2000" dirty="0"/>
              <a:t> </a:t>
            </a:r>
            <a:r>
              <a:rPr lang="fr-CH" sz="2000" dirty="0" err="1"/>
              <a:t>économisée-s</a:t>
            </a:r>
            <a:endParaRPr lang="fr-CH" sz="2000" dirty="0"/>
          </a:p>
          <a:p>
            <a:pPr marL="1216025" lvl="1" indent="-514350">
              <a:spcBef>
                <a:spcPts val="1200"/>
              </a:spcBef>
              <a:buClrTx/>
              <a:buFont typeface="+mj-lt"/>
              <a:buAutoNum type="romanUcPeriod"/>
            </a:pPr>
            <a:r>
              <a:rPr lang="fr-CH" sz="1800" dirty="0"/>
              <a:t>Rénovation superficielle: 			</a:t>
            </a:r>
            <a:r>
              <a:rPr lang="fr-CH" sz="1800" dirty="0" smtClean="0"/>
              <a:t>	30 </a:t>
            </a:r>
            <a:r>
              <a:rPr lang="fr-CH" sz="1800" dirty="0"/>
              <a:t>à 50 ct./kWh</a:t>
            </a:r>
          </a:p>
          <a:p>
            <a:pPr marL="1216025" lvl="1" indent="-514350">
              <a:spcBef>
                <a:spcPts val="1200"/>
              </a:spcBef>
              <a:buClrTx/>
              <a:buFont typeface="+mj-lt"/>
              <a:buAutoNum type="romanUcPeriod"/>
            </a:pPr>
            <a:r>
              <a:rPr lang="fr-CH" sz="1800" dirty="0"/>
              <a:t>Rénovations d'éléments de construction/</a:t>
            </a:r>
            <a:r>
              <a:rPr lang="fr-CH" sz="1800" dirty="0" err="1"/>
              <a:t>MoPEC</a:t>
            </a:r>
            <a:r>
              <a:rPr lang="fr-CH" sz="1800" dirty="0"/>
              <a:t>: 	env. 10 ct./kWh ou env. 200 CHF/t CO</a:t>
            </a:r>
            <a:r>
              <a:rPr lang="fr-CH" sz="1800" baseline="-25000" dirty="0"/>
              <a:t>2</a:t>
            </a:r>
          </a:p>
          <a:p>
            <a:pPr marL="1258888" lvl="1" indent="-557213">
              <a:spcBef>
                <a:spcPts val="1200"/>
              </a:spcBef>
              <a:buClrTx/>
              <a:buFont typeface="+mj-lt"/>
              <a:buAutoNum type="romanUcPeriod"/>
            </a:pPr>
            <a:r>
              <a:rPr lang="fr-CH" sz="1800" dirty="0"/>
              <a:t>Rénovations globales: 		</a:t>
            </a:r>
            <a:r>
              <a:rPr lang="fr-CH" sz="1800" dirty="0" smtClean="0"/>
              <a:t>	plus </a:t>
            </a:r>
            <a:r>
              <a:rPr lang="fr-CH" sz="1800" dirty="0"/>
              <a:t>de 10 ct./kWh ou 500 CHF à 1 000/2 000 CHF/t CO</a:t>
            </a:r>
            <a:r>
              <a:rPr lang="fr-CH" sz="1800" baseline="-25000" dirty="0"/>
              <a:t>2</a:t>
            </a:r>
          </a:p>
          <a:p>
            <a:pPr marL="0" lvl="2" indent="0">
              <a:spcBef>
                <a:spcPts val="1200"/>
              </a:spcBef>
              <a:buClrTx/>
              <a:buNone/>
            </a:pPr>
            <a:endParaRPr lang="de-CH" sz="2000" dirty="0">
              <a:ea typeface="+mn-ea"/>
              <a:cs typeface="+mn-cs"/>
            </a:endParaRPr>
          </a:p>
          <a:p>
            <a:pPr marL="514350" lvl="2" indent="-514350">
              <a:spcBef>
                <a:spcPts val="1200"/>
              </a:spcBef>
              <a:buClrTx/>
              <a:buFont typeface="+mj-lt"/>
              <a:buAutoNum type="romanUcPeriod" startAt="5"/>
            </a:pPr>
            <a:endParaRPr lang="de-CH" sz="20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8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5EBFCB3-EE4D-4E3B-870B-153E681BED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583" y="223938"/>
            <a:ext cx="11834080" cy="503853"/>
          </a:xfrm>
        </p:spPr>
        <p:txBody>
          <a:bodyPr/>
          <a:lstStyle/>
          <a:p>
            <a:r>
              <a:rPr lang="fr-CH"/>
              <a:t>Synthèse (2/3)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355D77-4EAC-434F-B03F-A90ADC5BB3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5233" y="1073031"/>
            <a:ext cx="12129796" cy="6111551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romanUcPeriod" startAt="7"/>
            </a:pPr>
            <a:r>
              <a:rPr lang="fr-CH" sz="2000" dirty="0"/>
              <a:t>Augmentation de la taxe sur le CO</a:t>
            </a:r>
            <a:r>
              <a:rPr lang="fr-CH" sz="2000" baseline="-25000" dirty="0"/>
              <a:t>2</a:t>
            </a:r>
            <a:r>
              <a:rPr lang="fr-CH" sz="2000" dirty="0"/>
              <a:t> avec redistribution</a:t>
            </a:r>
          </a:p>
          <a:p>
            <a:pPr marL="1216025" lvl="1" indent="-514350">
              <a:spcBef>
                <a:spcPts val="1200"/>
              </a:spcBef>
              <a:buClrTx/>
              <a:buFont typeface="+mj-lt"/>
              <a:buAutoNum type="romanUcPeriod"/>
            </a:pPr>
            <a:r>
              <a:rPr lang="fr-CH" sz="1800" dirty="0"/>
              <a:t>Bâtiments avec système de chauffage à partir d'énergie fossile: payent la taxe sur le CO</a:t>
            </a:r>
            <a:r>
              <a:rPr lang="fr-CH" sz="1800" baseline="-25000" dirty="0"/>
              <a:t>2</a:t>
            </a:r>
          </a:p>
          <a:p>
            <a:pPr lvl="2" indent="0" defTabSz="806450">
              <a:spcBef>
                <a:spcPts val="1200"/>
              </a:spcBef>
              <a:buNone/>
            </a:pPr>
            <a:r>
              <a:rPr lang="fr-CH" sz="1800" dirty="0">
                <a:sym typeface="Wingdings" panose="05000000000000000000" pitchFamily="2" charset="2"/>
              </a:rPr>
              <a:t></a:t>
            </a:r>
            <a:r>
              <a:rPr lang="fr-CH" sz="1800" dirty="0"/>
              <a:t>	Bilan des loyers bruts (y c. redistribution) presque stable: effets d'économie, coût social supportable.</a:t>
            </a:r>
          </a:p>
          <a:p>
            <a:pPr marL="1216025" lvl="1" indent="-514350">
              <a:spcBef>
                <a:spcPts val="1200"/>
              </a:spcBef>
              <a:buClrTx/>
              <a:buFont typeface="+mj-lt"/>
              <a:buAutoNum type="romanUcPeriod"/>
            </a:pPr>
            <a:r>
              <a:rPr lang="fr-CH" sz="1800" dirty="0"/>
              <a:t>Bâtiments assainis avec systèmes de chauffage à partir d'énergies renouvelables: ne payent aucune taxe sur le CO</a:t>
            </a:r>
            <a:r>
              <a:rPr lang="fr-CH" sz="1800" baseline="-25000" dirty="0"/>
              <a:t>2</a:t>
            </a:r>
          </a:p>
          <a:p>
            <a:pPr marL="895350" lvl="1" indent="0" defTabSz="536575">
              <a:spcBef>
                <a:spcPts val="1200"/>
              </a:spcBef>
              <a:buClrTx/>
              <a:buNone/>
            </a:pPr>
            <a:r>
              <a:rPr lang="fr-CH" sz="1800" dirty="0"/>
              <a:t>	</a:t>
            </a:r>
            <a:r>
              <a:rPr lang="fr-CH" sz="1800" dirty="0">
                <a:sym typeface="Wingdings" panose="05000000000000000000" pitchFamily="2" charset="2"/>
              </a:rPr>
              <a:t></a:t>
            </a:r>
            <a:r>
              <a:rPr lang="fr-CH" sz="1800" dirty="0"/>
              <a:t>	Bilan des loyers bruts (y c. redistribution) baisse de 3%, pour atteindre entre 96 CHF et 210 CHF par </a:t>
            </a:r>
            <a:r>
              <a:rPr lang="fr-CH" sz="1800" dirty="0" smtClean="0"/>
              <a:t>t/CO</a:t>
            </a:r>
            <a:r>
              <a:rPr lang="fr-CH" sz="1800" baseline="-25000" dirty="0" smtClean="0"/>
              <a:t>2 ;</a:t>
            </a:r>
            <a:r>
              <a:rPr lang="fr-CH" sz="1800" dirty="0" smtClean="0"/>
              <a:t> Meilleure </a:t>
            </a:r>
            <a:r>
              <a:rPr lang="fr-CH" sz="1800" dirty="0"/>
              <a:t>attractivité/Incitation pour les locataires/investisseurs. Renforcement de l'effet gagnant-gagnant</a:t>
            </a:r>
          </a:p>
          <a:p>
            <a:pPr lvl="1" indent="0">
              <a:spcBef>
                <a:spcPts val="1200"/>
              </a:spcBef>
              <a:buClrTx/>
              <a:buNone/>
            </a:pPr>
            <a:endParaRPr lang="de-CH" sz="500" b="1" dirty="0"/>
          </a:p>
          <a:p>
            <a:pPr marL="514350" indent="-514350">
              <a:spcBef>
                <a:spcPts val="1200"/>
              </a:spcBef>
              <a:buFont typeface="+mj-lt"/>
              <a:buAutoNum type="romanUcPeriod" startAt="7"/>
            </a:pPr>
            <a:r>
              <a:rPr lang="fr-CH" sz="2000" dirty="0"/>
              <a:t>Variantes d'assainissement Intensité: OP énergétique / économique vs rénovations globales (GS)</a:t>
            </a:r>
          </a:p>
          <a:p>
            <a:pPr marL="1216025" lvl="1" indent="-514350">
              <a:spcBef>
                <a:spcPts val="1200"/>
              </a:spcBef>
              <a:buClrTx/>
              <a:buFont typeface="+mj-lt"/>
              <a:buAutoNum type="romanUcPeriod"/>
            </a:pPr>
            <a:r>
              <a:rPr lang="fr-CH" sz="1800" dirty="0"/>
              <a:t>Coûts d'investissement GS vs OP: + facteur 2 à 3: plus de planification, aération douce, appareils, utilisation de l'espace, etc.</a:t>
            </a:r>
          </a:p>
          <a:p>
            <a:pPr marL="1101725" lvl="1" indent="-400050">
              <a:spcBef>
                <a:spcPts val="1200"/>
              </a:spcBef>
              <a:buClrTx/>
              <a:buFont typeface="+mj-lt"/>
              <a:buAutoNum type="romanUcPeriod"/>
            </a:pPr>
            <a:r>
              <a:rPr lang="fr-CH" sz="1800" dirty="0">
                <a:ea typeface="+mn-ea"/>
                <a:cs typeface="+mn-cs"/>
              </a:rPr>
              <a:t>  Coûts OP vs GS par kWh ou par t/CO</a:t>
            </a:r>
            <a:r>
              <a:rPr lang="fr-CH" sz="1800" baseline="-25000" dirty="0">
                <a:ea typeface="+mn-ea"/>
                <a:cs typeface="+mn-cs"/>
              </a:rPr>
              <a:t>2</a:t>
            </a:r>
            <a:r>
              <a:rPr lang="fr-CH" sz="1800" dirty="0">
                <a:ea typeface="+mn-ea"/>
                <a:cs typeface="+mn-cs"/>
              </a:rPr>
              <a:t> augmentent (de manière exponentielle).</a:t>
            </a:r>
          </a:p>
          <a:p>
            <a:pPr marL="1101725" lvl="1" indent="-400050">
              <a:spcBef>
                <a:spcPts val="1200"/>
              </a:spcBef>
              <a:buClrTx/>
              <a:buFont typeface="+mj-lt"/>
              <a:buAutoNum type="romanUcPeriod"/>
            </a:pPr>
            <a:r>
              <a:rPr lang="fr-CH" sz="1800" dirty="0">
                <a:ea typeface="+mn-ea"/>
                <a:cs typeface="+mn-cs"/>
              </a:rPr>
              <a:t>  Rendements GS vs OP augmentent à cause de répercussions plus importantes lors d'investissements plus élevés.  </a:t>
            </a:r>
          </a:p>
          <a:p>
            <a:pPr marL="879475" lvl="3" indent="-514350">
              <a:spcBef>
                <a:spcPts val="1200"/>
              </a:spcBef>
              <a:buClrTx/>
              <a:buFont typeface="+mj-lt"/>
              <a:buAutoNum type="romanUcPeriod" startAt="5"/>
            </a:pPr>
            <a:endParaRPr lang="de-CH" sz="1800" dirty="0">
              <a:ea typeface="+mn-ea"/>
              <a:cs typeface="+mn-cs"/>
            </a:endParaRPr>
          </a:p>
          <a:p>
            <a:pPr marL="514350" lvl="2" indent="-514350">
              <a:spcBef>
                <a:spcPts val="1200"/>
              </a:spcBef>
              <a:buClrTx/>
              <a:buFont typeface="+mj-lt"/>
              <a:buAutoNum type="romanUcPeriod" startAt="5"/>
            </a:pPr>
            <a:endParaRPr lang="de-CH" sz="2000" dirty="0">
              <a:ea typeface="+mn-ea"/>
              <a:cs typeface="+mn-cs"/>
            </a:endParaRPr>
          </a:p>
          <a:p>
            <a:pPr marL="514350" lvl="2" indent="-514350">
              <a:spcBef>
                <a:spcPts val="1200"/>
              </a:spcBef>
              <a:buClrTx/>
              <a:buFont typeface="+mj-lt"/>
              <a:buAutoNum type="romanUcPeriod" startAt="5"/>
            </a:pPr>
            <a:endParaRPr lang="de-CH" sz="20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52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5EBFCB3-EE4D-4E3B-870B-153E681BED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/>
              <a:t>Synthèse (3/3)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355D77-4EAC-434F-B03F-A90ADC5BB3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891" y="1382663"/>
            <a:ext cx="11834813" cy="5454528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romanUcPeriod" startAt="9"/>
            </a:pPr>
            <a:r>
              <a:rPr lang="fr-CH" sz="2000" dirty="0"/>
              <a:t>Mécanismes d'action </a:t>
            </a:r>
          </a:p>
          <a:p>
            <a:pPr>
              <a:spcBef>
                <a:spcPts val="1200"/>
              </a:spcBef>
            </a:pPr>
            <a:r>
              <a:rPr lang="fr-CH" sz="2000" dirty="0"/>
              <a:t>	</a:t>
            </a:r>
            <a:r>
              <a:rPr lang="fr-CH" sz="1800" dirty="0"/>
              <a:t>1. Loyers bruts:  	hausse: OP à GS de 0% à env. 15%. Parfois &lt; 100%: situation gagnant-gagnant</a:t>
            </a:r>
            <a:br>
              <a:rPr lang="fr-CH" sz="1800" dirty="0"/>
            </a:br>
            <a:r>
              <a:rPr lang="fr-CH" sz="1800" dirty="0"/>
              <a:t>			Encore une fois: les GS ont de (grands) avantages supplémentaires.</a:t>
            </a:r>
          </a:p>
          <a:p>
            <a:pPr>
              <a:spcBef>
                <a:spcPts val="1200"/>
              </a:spcBef>
            </a:pPr>
            <a:r>
              <a:rPr lang="fr-CH" sz="1800" dirty="0"/>
              <a:t>	2. Rendements nets: </a:t>
            </a:r>
            <a:r>
              <a:rPr lang="fr-CH" sz="1800" dirty="0" smtClean="0"/>
              <a:t>2,5</a:t>
            </a:r>
            <a:r>
              <a:rPr lang="fr-CH" sz="1800" dirty="0"/>
              <a:t>% à 4%. En augmentation grâce à de plus fortes répercussions: 50% à 70%.</a:t>
            </a:r>
            <a:br>
              <a:rPr lang="fr-CH" sz="1800" dirty="0"/>
            </a:br>
            <a:r>
              <a:rPr lang="fr-CH" sz="1800" dirty="0"/>
              <a:t>			Rendements du capital propre: 6-8%. Avec déductions fiscales: 12-14%.  </a:t>
            </a:r>
          </a:p>
          <a:p>
            <a:pPr>
              <a:spcBef>
                <a:spcPts val="1200"/>
              </a:spcBef>
            </a:pPr>
            <a:r>
              <a:rPr lang="fr-CH" sz="1800" dirty="0"/>
              <a:t>	3. Subventions: 	env. 10-25%: réduction des loyers bruts env. 3%, investisseur:  plus compétitif.		4. Déductions fiscales: 	100%: plus les revenus sont élevés, plus les déductions fiscales sont importantes: env. 10-25%, max. &gt; 40</a:t>
            </a:r>
            <a:r>
              <a:rPr lang="fr-CH" sz="1800" dirty="0" smtClean="0"/>
              <a:t>%.</a:t>
            </a:r>
            <a:r>
              <a:rPr lang="fr-CH" sz="1800" dirty="0"/>
              <a:t> </a:t>
            </a:r>
            <a:r>
              <a:rPr lang="fr-CH" sz="1800" dirty="0" smtClean="0"/>
              <a:t>En </a:t>
            </a:r>
            <a:r>
              <a:rPr lang="fr-CH" sz="1800" dirty="0"/>
              <a:t>faveur des investisseurs: pour env. 25%, le rendement augmente d'env. 1%.</a:t>
            </a:r>
            <a:br>
              <a:rPr lang="fr-CH" sz="1800" dirty="0"/>
            </a:br>
            <a:endParaRPr lang="fr-CH" sz="1800" dirty="0"/>
          </a:p>
          <a:p>
            <a:pPr marL="400050" indent="-400050">
              <a:spcBef>
                <a:spcPts val="1200"/>
              </a:spcBef>
              <a:buFont typeface="+mj-lt"/>
              <a:buAutoNum type="romanUcPeriod" startAt="10"/>
            </a:pPr>
            <a:r>
              <a:rPr lang="fr-CH" sz="2000" dirty="0"/>
              <a:t>Rendements des investissements solaires: 3,5% à 5% &gt; investissements dans l'efficacité.</a:t>
            </a:r>
          </a:p>
          <a:p>
            <a:pPr marL="400050" indent="-400050">
              <a:spcBef>
                <a:spcPts val="1200"/>
              </a:spcBef>
              <a:buFont typeface="+mj-lt"/>
              <a:buAutoNum type="romanUcPeriod" startAt="10"/>
            </a:pPr>
            <a:r>
              <a:rPr lang="fr-CH" sz="2000" dirty="0"/>
              <a:t>Liquidité: capital disponible, hypothèques bancaires: </a:t>
            </a:r>
            <a:br>
              <a:rPr lang="fr-CH" sz="2000" dirty="0"/>
            </a:br>
            <a:r>
              <a:rPr lang="fr-CH" sz="2000" dirty="0"/>
              <a:t>	</a:t>
            </a:r>
            <a:r>
              <a:rPr lang="fr-CH" sz="1800" dirty="0"/>
              <a:t>1. davantage de moyens = davantage de difficultés</a:t>
            </a:r>
            <a:br>
              <a:rPr lang="fr-CH" sz="1800" dirty="0"/>
            </a:br>
            <a:r>
              <a:rPr lang="fr-CH" sz="1800" dirty="0"/>
              <a:t>	2. les risques augmentent </a:t>
            </a:r>
          </a:p>
          <a:p>
            <a:pPr>
              <a:spcBef>
                <a:spcPts val="1200"/>
              </a:spcBef>
            </a:pPr>
            <a:r>
              <a:rPr lang="fr-CH" sz="2000" b="1" dirty="0"/>
              <a:t>Conclusion:</a:t>
            </a:r>
            <a:r>
              <a:rPr lang="fr-CH" sz="2000" dirty="0"/>
              <a:t> plus la situation est favorable, plus il faut privilégier les rénovations globales.</a:t>
            </a:r>
          </a:p>
          <a:p>
            <a:pPr marL="514350" indent="-514350">
              <a:spcBef>
                <a:spcPts val="1200"/>
              </a:spcBef>
              <a:buFont typeface="+mj-lt"/>
              <a:buAutoNum type="romanUcPeriod" startAt="8"/>
            </a:pPr>
            <a:endParaRPr lang="de-DE" sz="2000" dirty="0"/>
          </a:p>
          <a:p>
            <a:pPr marL="514350" indent="-514350">
              <a:buFont typeface="+mj-lt"/>
              <a:buAutoNum type="romanUcPeriod" startAt="8"/>
            </a:pPr>
            <a:endParaRPr lang="de-DE" b="1" dirty="0"/>
          </a:p>
          <a:p>
            <a:pPr marL="514350" indent="-514350">
              <a:buAutoNum type="romanUcPeriod" startAt="8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786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3E4187A-5A73-4F24-B848-81AFFD9D60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/>
              <a:t>Conclusion (1/3)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B92D60-3833-4277-8A5E-27AF287675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891" y="1259633"/>
            <a:ext cx="11834813" cy="3892049"/>
          </a:xfrm>
        </p:spPr>
        <p:txBody>
          <a:bodyPr/>
          <a:lstStyle/>
          <a:p>
            <a:endParaRPr lang="de-CH" sz="2000" b="1" dirty="0"/>
          </a:p>
          <a:p>
            <a:r>
              <a:rPr lang="fr-CH" sz="2000" b="1"/>
              <a:t>Tendances claires</a:t>
            </a:r>
          </a:p>
          <a:p>
            <a:endParaRPr lang="de-CH" sz="2000" b="1" dirty="0"/>
          </a:p>
          <a:p>
            <a:endParaRPr lang="de-CH" sz="2000" b="1" dirty="0"/>
          </a:p>
          <a:p>
            <a:r>
              <a:rPr lang="fr-CH" sz="2000" b="1"/>
              <a:t>Mais: </a:t>
            </a:r>
          </a:p>
          <a:p>
            <a:endParaRPr lang="de-CH" sz="2000" b="1" dirty="0"/>
          </a:p>
          <a:p>
            <a:pPr marL="457200" indent="-457200">
              <a:buFont typeface="+mj-lt"/>
              <a:buAutoNum type="arabicPeriod"/>
            </a:pPr>
            <a:r>
              <a:rPr lang="fr-CH" sz="2000"/>
              <a:t>Chaque assainissement = cas particulier. </a:t>
            </a:r>
          </a:p>
          <a:p>
            <a:pPr marL="457200" indent="-457200">
              <a:buFont typeface="+mj-lt"/>
              <a:buAutoNum type="arabicPeriod"/>
            </a:pPr>
            <a:endParaRPr lang="de-CH" sz="2000" dirty="0"/>
          </a:p>
          <a:p>
            <a:pPr marL="457200" indent="-457200">
              <a:buFont typeface="+mj-lt"/>
              <a:buAutoNum type="arabicPeriod"/>
            </a:pPr>
            <a:r>
              <a:rPr lang="fr-CH" sz="2000"/>
              <a:t>Pas de solutions universelles pour les assainissements. </a:t>
            </a:r>
          </a:p>
          <a:p>
            <a:pPr marL="457200" indent="-457200">
              <a:buFont typeface="+mj-lt"/>
              <a:buAutoNum type="arabicPeriod"/>
            </a:pPr>
            <a:endParaRPr lang="de-CH" sz="2000" dirty="0"/>
          </a:p>
          <a:p>
            <a:pPr marL="457200" indent="-457200">
              <a:buFont typeface="+mj-lt"/>
              <a:buAutoNum type="arabicPeriod"/>
            </a:pPr>
            <a:r>
              <a:rPr lang="fr-CH" sz="2000"/>
              <a:t>Analyse des effets énergétiques et économiques ainsi que des avantages supplémentaires = centrale.</a:t>
            </a:r>
          </a:p>
          <a:p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241059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5733764-EB23-4A0F-9690-1B520F8169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7891" y="597755"/>
            <a:ext cx="11834080" cy="588962"/>
          </a:xfrm>
        </p:spPr>
        <p:txBody>
          <a:bodyPr/>
          <a:lstStyle/>
          <a:p>
            <a:r>
              <a:rPr lang="fr-CH"/>
              <a:t>Conclusion (2/3)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92390B-8407-4B1F-B03A-864A294ED1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sz="2000" b="1"/>
              <a:t>Priorité à la politique des prix, étendre la taxe sur le CO</a:t>
            </a:r>
            <a:r>
              <a:rPr lang="fr-CH" sz="2000" b="1" baseline="-25000"/>
              <a:t>2</a:t>
            </a:r>
            <a:r>
              <a:rPr lang="fr-CH" sz="2000" b="1"/>
              <a:t> avec redistribution: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CH" sz="2000"/>
              <a:t>Les situations gagnant-gagnant existantes seront renforcées. Taxe sur le CO</a:t>
            </a:r>
            <a:r>
              <a:rPr lang="fr-CH" sz="2000" baseline="-25000"/>
              <a:t>2</a:t>
            </a:r>
            <a:r>
              <a:rPr lang="fr-CH" sz="2000"/>
              <a:t> = instrument efficace.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CH" sz="2000"/>
              <a:t>Utiliser les cycles d'investissements optimaux.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CH" sz="2000"/>
              <a:t>Les investissement seront encouragés.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CH" sz="2000"/>
              <a:t>Equité pour tous: la redistribution de la taxe sur le CO</a:t>
            </a:r>
            <a:r>
              <a:rPr lang="fr-CH" sz="2000" baseline="-25000"/>
              <a:t>2</a:t>
            </a:r>
            <a:r>
              <a:rPr lang="fr-CH" sz="2000"/>
              <a:t> crée un équilibre.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CH" sz="2000"/>
              <a:t>Suppression de la bureaucratie et des effets d'aubaine.  </a:t>
            </a:r>
          </a:p>
          <a:p>
            <a:pPr>
              <a:spcBef>
                <a:spcPts val="1200"/>
              </a:spcBef>
            </a:pPr>
            <a:endParaRPr lang="de-CH" sz="2000" b="1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9480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F54A8D1-F433-440F-B102-D280BA272B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/>
              <a:t>Stratégie énergétique 2050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28C645-4BEE-4624-AA08-9CA217A3F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8904" y="6295675"/>
            <a:ext cx="11834813" cy="3455988"/>
          </a:xfrm>
        </p:spPr>
        <p:txBody>
          <a:bodyPr/>
          <a:lstStyle/>
          <a:p>
            <a:r>
              <a:rPr lang="fr-CH" sz="1200"/>
              <a:t>MONITORING STRATÉGIE ÉNERGÉTIQUE 2050, PRÉSENTATION À LA PRESSE ▪ 20 NOVEMBRE 2018, Office fédéral de l'énergie (OFEN) </a:t>
            </a:r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D3809F0-7170-460F-9272-644801827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102" y="1181731"/>
            <a:ext cx="9669416" cy="50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3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6961A0A-EEFA-496E-844B-F9966D187F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/>
              <a:t>Conclusion (3/3)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9F0BB5-C7E4-4200-9B43-FCB3CC09FB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891" y="1695694"/>
            <a:ext cx="11834813" cy="4462510"/>
          </a:xfrm>
        </p:spPr>
        <p:txBody>
          <a:bodyPr/>
          <a:lstStyle/>
          <a:p>
            <a:r>
              <a:rPr lang="fr-CH" sz="2000" b="1"/>
              <a:t>Suite de la procédure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CH" sz="2000"/>
              <a:t>Poursuite des analyses pour les pouvoirs publics et les particuliers concernant </a:t>
            </a:r>
          </a:p>
          <a:p>
            <a:r>
              <a:rPr lang="fr-CH" sz="2000"/>
              <a:t>	</a:t>
            </a:r>
            <a:r>
              <a:rPr lang="fr-CH" sz="2000">
                <a:sym typeface="Wingdings" panose="05000000000000000000" pitchFamily="2" charset="2"/>
              </a:rPr>
              <a:t></a:t>
            </a:r>
            <a:r>
              <a:rPr lang="fr-CH" sz="2000"/>
              <a:t> les problématiques politiques</a:t>
            </a:r>
          </a:p>
          <a:p>
            <a:r>
              <a:rPr lang="fr-CH" sz="2000"/>
              <a:t>	</a:t>
            </a:r>
            <a:r>
              <a:rPr lang="fr-CH" sz="2000">
                <a:sym typeface="Wingdings" panose="05000000000000000000" pitchFamily="2" charset="2"/>
              </a:rPr>
              <a:t></a:t>
            </a:r>
            <a:r>
              <a:rPr lang="fr-CH" sz="2000"/>
              <a:t> les décisions stratégiques</a:t>
            </a:r>
          </a:p>
          <a:p>
            <a:endParaRPr lang="de-CH" sz="2000" dirty="0"/>
          </a:p>
          <a:p>
            <a:pPr marL="457200" indent="-457200">
              <a:buFont typeface="+mj-lt"/>
              <a:buAutoNum type="arabicPeriod" startAt="2"/>
            </a:pPr>
            <a:r>
              <a:rPr lang="fr-CH" sz="2000"/>
              <a:t>Combinaison avec des instruments existants en guise de complément</a:t>
            </a:r>
          </a:p>
          <a:p>
            <a:pPr marL="457200" indent="-457200">
              <a:buFont typeface="+mj-lt"/>
              <a:buAutoNum type="arabicPeriod" startAt="2"/>
            </a:pPr>
            <a:endParaRPr lang="de-CH" sz="2000" dirty="0"/>
          </a:p>
          <a:p>
            <a:pPr marL="457200" indent="-457200">
              <a:buFont typeface="+mj-lt"/>
              <a:buAutoNum type="arabicPeriod" startAt="2"/>
            </a:pPr>
            <a:r>
              <a:rPr lang="fr-CH" sz="2000"/>
              <a:t>Amélioration, mise à jour de la base de données</a:t>
            </a:r>
          </a:p>
          <a:p>
            <a:pPr marL="457200" indent="-457200">
              <a:buFont typeface="+mj-lt"/>
              <a:buAutoNum type="arabicPeriod" startAt="2"/>
            </a:pPr>
            <a:endParaRPr lang="de-CH" sz="2000" dirty="0"/>
          </a:p>
          <a:p>
            <a:pPr marL="457200" indent="-457200">
              <a:buFont typeface="+mj-lt"/>
              <a:buAutoNum type="arabicPeriod" startAt="2"/>
            </a:pPr>
            <a:r>
              <a:rPr lang="fr-CH" sz="2000"/>
              <a:t>Efficacité, convivialité du logiciel</a:t>
            </a:r>
          </a:p>
        </p:txBody>
      </p:sp>
    </p:spTree>
    <p:extLst>
      <p:ext uri="{BB962C8B-B14F-4D97-AF65-F5344CB8AC3E}">
        <p14:creationId xmlns:p14="http://schemas.microsoft.com/office/powerpoint/2010/main" val="41894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806A8D6-6DCD-417A-8BA5-4FFFEC3C5F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33889" y="2114981"/>
            <a:ext cx="7078662" cy="535598"/>
          </a:xfrm>
        </p:spPr>
        <p:txBody>
          <a:bodyPr/>
          <a:lstStyle/>
          <a:p>
            <a:r>
              <a:rPr lang="fr-CH" dirty="0"/>
              <a:t>Christian </a:t>
            </a:r>
            <a:r>
              <a:rPr lang="fr-CH" dirty="0" err="1"/>
              <a:t>Renken</a:t>
            </a:r>
            <a:r>
              <a:rPr lang="fr-CH" dirty="0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33A0A3-110E-4031-808B-60BE8F2585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3889" y="2618648"/>
            <a:ext cx="7078662" cy="535598"/>
          </a:xfrm>
        </p:spPr>
        <p:txBody>
          <a:bodyPr/>
          <a:lstStyle/>
          <a:p>
            <a:r>
              <a:rPr lang="fr-CH"/>
              <a:t>Directeur de CR Energie GmbH </a:t>
            </a:r>
          </a:p>
          <a:p>
            <a:r>
              <a:rPr lang="fr-CH"/>
              <a:t>Médiateur technologique PEG, energie-cluster.ch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943252B-4BB9-43E3-8890-CA2A5EE053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43414" y="3472346"/>
            <a:ext cx="7078662" cy="1064323"/>
          </a:xfrm>
        </p:spPr>
        <p:txBody>
          <a:bodyPr/>
          <a:lstStyle/>
          <a:p>
            <a:r>
              <a:rPr lang="fr-CH" dirty="0"/>
              <a:t>CR Energie </a:t>
            </a:r>
            <a:r>
              <a:rPr lang="fr-CH" dirty="0" err="1"/>
              <a:t>GmbH</a:t>
            </a:r>
            <a:endParaRPr lang="fr-CH" dirty="0"/>
          </a:p>
          <a:p>
            <a:r>
              <a:rPr lang="fr-CH" dirty="0"/>
              <a:t>Z.I. </a:t>
            </a:r>
            <a:r>
              <a:rPr lang="fr-CH"/>
              <a:t>l'Epine 7</a:t>
            </a:r>
          </a:p>
          <a:p>
            <a:r>
              <a:rPr lang="fr-CH" dirty="0"/>
              <a:t>1868 </a:t>
            </a:r>
            <a:r>
              <a:rPr lang="fr-CH" dirty="0" err="1"/>
              <a:t>Collombey</a:t>
            </a:r>
            <a:r>
              <a:rPr lang="fr-CH" dirty="0"/>
              <a:t> (VS)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899A1A3-F7D8-4C32-87EA-ABB5D6B1DE5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43414" y="4684037"/>
            <a:ext cx="7078662" cy="753761"/>
          </a:xfrm>
        </p:spPr>
        <p:txBody>
          <a:bodyPr/>
          <a:lstStyle/>
          <a:p>
            <a:r>
              <a:rPr lang="fr-CH"/>
              <a:t>+41 76 437 40 39</a:t>
            </a:r>
          </a:p>
          <a:p>
            <a:r>
              <a:rPr lang="fr-CH"/>
              <a:t>info@crenergie.ch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8008C8B0-7E8D-4FB2-A0C2-52D139ECA231}"/>
              </a:ext>
            </a:extLst>
          </p:cNvPr>
          <p:cNvSpPr txBox="1">
            <a:spLocks/>
          </p:cNvSpPr>
          <p:nvPr/>
        </p:nvSpPr>
        <p:spPr>
          <a:xfrm rot="20960973">
            <a:off x="843569" y="5277382"/>
            <a:ext cx="2928822" cy="1026839"/>
          </a:xfrm>
          <a:prstGeom prst="rect">
            <a:avLst/>
          </a:prstGeom>
        </p:spPr>
        <p:txBody>
          <a:bodyPr anchor="t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2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1675" indent="-315913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Char char="Ø"/>
              <a:defRPr kumimoji="1" sz="2000" b="1">
                <a:solidFill>
                  <a:schemeClr val="bg1"/>
                </a:solidFill>
                <a:latin typeface="+mn-lt"/>
              </a:defRPr>
            </a:lvl2pPr>
            <a:lvl3pPr marL="1054100" indent="-35242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•"/>
              <a:defRPr kumimoji="1" sz="2000" b="1">
                <a:solidFill>
                  <a:schemeClr val="bg1"/>
                </a:solidFill>
                <a:latin typeface="+mn-lt"/>
              </a:defRPr>
            </a:lvl3pPr>
            <a:lvl4pPr marL="1419225" indent="-36353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•"/>
              <a:defRPr kumimoji="1" sz="2000" b="1">
                <a:solidFill>
                  <a:schemeClr val="bg1"/>
                </a:solidFill>
                <a:latin typeface="+mn-lt"/>
              </a:defRPr>
            </a:lvl4pPr>
            <a:lvl5pPr marL="24098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–"/>
              <a:defRPr kumimoji="1" sz="2000" b="1">
                <a:solidFill>
                  <a:schemeClr val="bg1"/>
                </a:solidFill>
                <a:latin typeface="+mn-lt"/>
              </a:defRPr>
            </a:lvl5pPr>
            <a:lvl6pPr marL="28670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6pPr>
            <a:lvl7pPr marL="33242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7pPr>
            <a:lvl8pPr marL="37814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8pPr>
            <a:lvl9pPr marL="42386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CH"/>
              <a:t>Donnerstag, 30.8.2018</a:t>
            </a:r>
          </a:p>
          <a:p>
            <a:r>
              <a:rPr lang="fr-CH"/>
              <a:t>HWZ Zürich</a:t>
            </a:r>
          </a:p>
          <a:p>
            <a:r>
              <a:rPr lang="fr-CH"/>
              <a:t>8:45 – 16:45 Uhr</a:t>
            </a:r>
          </a:p>
          <a:p>
            <a:endParaRPr lang="de-CH" kern="0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CC12EF81-FBE0-44A8-902A-6F391B9CC3D6}"/>
              </a:ext>
            </a:extLst>
          </p:cNvPr>
          <p:cNvSpPr txBox="1">
            <a:spLocks/>
          </p:cNvSpPr>
          <p:nvPr/>
        </p:nvSpPr>
        <p:spPr>
          <a:xfrm>
            <a:off x="849313" y="2126379"/>
            <a:ext cx="7078662" cy="535598"/>
          </a:xfrm>
          <a:prstGeom prst="rect">
            <a:avLst/>
          </a:prstGeom>
        </p:spPr>
        <p:txBody>
          <a:bodyPr/>
          <a:lstStyle>
            <a:lvl1pPr marL="0" indent="0" algn="l" defTabSz="1019175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400" b="1">
                <a:solidFill>
                  <a:srgbClr val="2B61B0"/>
                </a:solidFill>
                <a:latin typeface="+mn-lt"/>
                <a:ea typeface="+mn-ea"/>
                <a:cs typeface="+mn-cs"/>
              </a:defRPr>
            </a:lvl1pPr>
            <a:lvl2pPr marL="385762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701675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None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419225" indent="-36353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•"/>
              <a:defRPr kumimoji="1" sz="2200">
                <a:solidFill>
                  <a:schemeClr val="tx1"/>
                </a:solidFill>
                <a:latin typeface="+mn-lt"/>
              </a:defRPr>
            </a:lvl4pPr>
            <a:lvl5pPr marL="24098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5pPr>
            <a:lvl6pPr marL="28670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6pPr>
            <a:lvl7pPr marL="33242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7pPr>
            <a:lvl8pPr marL="37814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8pPr>
            <a:lvl9pPr marL="42386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CH"/>
              <a:t>Dr. Ruedi Meier, oec. publ.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B82AC0E1-563E-4061-8781-065F082BF774}"/>
              </a:ext>
            </a:extLst>
          </p:cNvPr>
          <p:cNvSpPr txBox="1">
            <a:spLocks/>
          </p:cNvSpPr>
          <p:nvPr/>
        </p:nvSpPr>
        <p:spPr>
          <a:xfrm>
            <a:off x="849313" y="2625494"/>
            <a:ext cx="7078662" cy="535598"/>
          </a:xfrm>
          <a:prstGeom prst="rect">
            <a:avLst/>
          </a:prstGeom>
        </p:spPr>
        <p:txBody>
          <a:bodyPr/>
          <a:lstStyle>
            <a:lvl1pPr marL="0" indent="0" algn="l" defTabSz="1019175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2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701675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None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419225" indent="-36353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•"/>
              <a:defRPr kumimoji="1" sz="2200">
                <a:solidFill>
                  <a:schemeClr val="tx1"/>
                </a:solidFill>
                <a:latin typeface="+mn-lt"/>
              </a:defRPr>
            </a:lvl4pPr>
            <a:lvl5pPr marL="24098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5pPr>
            <a:lvl6pPr marL="28670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6pPr>
            <a:lvl7pPr marL="33242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7pPr>
            <a:lvl8pPr marL="37814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8pPr>
            <a:lvl9pPr marL="42386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CH" dirty="0"/>
              <a:t>Urbaniste NDS/EPF-Z, </a:t>
            </a:r>
          </a:p>
          <a:p>
            <a:r>
              <a:rPr lang="fr-CH" dirty="0"/>
              <a:t>Président honoraire, energie-cluster.ch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9BDB6590-D25F-4BA3-AADA-6ABA1BB09BF4}"/>
              </a:ext>
            </a:extLst>
          </p:cNvPr>
          <p:cNvSpPr txBox="1">
            <a:spLocks/>
          </p:cNvSpPr>
          <p:nvPr/>
        </p:nvSpPr>
        <p:spPr>
          <a:xfrm>
            <a:off x="849313" y="3399922"/>
            <a:ext cx="7078662" cy="753761"/>
          </a:xfrm>
          <a:prstGeom prst="rect">
            <a:avLst/>
          </a:prstGeom>
        </p:spPr>
        <p:txBody>
          <a:bodyPr/>
          <a:lstStyle>
            <a:lvl1pPr marL="0" indent="0" algn="l" defTabSz="1019175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2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701675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None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419225" indent="-36353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•"/>
              <a:defRPr kumimoji="1" sz="2200">
                <a:solidFill>
                  <a:schemeClr val="tx1"/>
                </a:solidFill>
                <a:latin typeface="+mn-lt"/>
              </a:defRPr>
            </a:lvl4pPr>
            <a:lvl5pPr marL="24098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5pPr>
            <a:lvl6pPr marL="28670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6pPr>
            <a:lvl7pPr marL="33242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7pPr>
            <a:lvl8pPr marL="37814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8pPr>
            <a:lvl9pPr marL="42386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CH"/>
              <a:t>ruedimeier@solnet.ch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1539590C-295E-4A0B-B2FF-18D403C7F9D5}"/>
              </a:ext>
            </a:extLst>
          </p:cNvPr>
          <p:cNvSpPr txBox="1">
            <a:spLocks/>
          </p:cNvSpPr>
          <p:nvPr/>
        </p:nvSpPr>
        <p:spPr>
          <a:xfrm>
            <a:off x="841548" y="4115744"/>
            <a:ext cx="7078662" cy="535598"/>
          </a:xfrm>
          <a:prstGeom prst="rect">
            <a:avLst/>
          </a:prstGeom>
        </p:spPr>
        <p:txBody>
          <a:bodyPr/>
          <a:lstStyle>
            <a:lvl1pPr marL="0" indent="0" algn="l" defTabSz="1019175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400" b="1">
                <a:solidFill>
                  <a:srgbClr val="2B61B0"/>
                </a:solidFill>
                <a:latin typeface="+mn-lt"/>
                <a:ea typeface="+mn-ea"/>
                <a:cs typeface="+mn-cs"/>
              </a:defRPr>
            </a:lvl1pPr>
            <a:lvl2pPr marL="385762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701675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None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419225" indent="-36353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•"/>
              <a:defRPr kumimoji="1" sz="2200">
                <a:solidFill>
                  <a:schemeClr val="tx1"/>
                </a:solidFill>
                <a:latin typeface="+mn-lt"/>
              </a:defRPr>
            </a:lvl4pPr>
            <a:lvl5pPr marL="24098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5pPr>
            <a:lvl6pPr marL="28670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6pPr>
            <a:lvl7pPr marL="33242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7pPr>
            <a:lvl8pPr marL="37814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8pPr>
            <a:lvl9pPr marL="42386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CH"/>
              <a:t>Dr. Frank Kalvelage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F2CB0822-E281-4630-8A2A-4FB6682FB3C0}"/>
              </a:ext>
            </a:extLst>
          </p:cNvPr>
          <p:cNvSpPr txBox="1">
            <a:spLocks/>
          </p:cNvSpPr>
          <p:nvPr/>
        </p:nvSpPr>
        <p:spPr>
          <a:xfrm>
            <a:off x="841548" y="4539631"/>
            <a:ext cx="7078662" cy="535598"/>
          </a:xfrm>
          <a:prstGeom prst="rect">
            <a:avLst/>
          </a:prstGeom>
        </p:spPr>
        <p:txBody>
          <a:bodyPr/>
          <a:lstStyle>
            <a:lvl1pPr marL="0" indent="0" algn="l" defTabSz="1019175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2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Font typeface="Wingdings" panose="05000000000000000000" pitchFamily="2" charset="2"/>
              <a:buNone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701675" indent="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None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419225" indent="-36353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•"/>
              <a:defRPr kumimoji="1" sz="2200">
                <a:solidFill>
                  <a:schemeClr val="tx1"/>
                </a:solidFill>
                <a:latin typeface="+mn-lt"/>
              </a:defRPr>
            </a:lvl4pPr>
            <a:lvl5pPr marL="24098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B3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5pPr>
            <a:lvl6pPr marL="28670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6pPr>
            <a:lvl7pPr marL="33242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7pPr>
            <a:lvl8pPr marL="37814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8pPr>
            <a:lvl9pPr marL="4238625" indent="-409575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</a:pPr>
            <a:r>
              <a:rPr lang="fr-CH"/>
              <a:t>Directeur, energie-cluster.ch</a:t>
            </a:r>
          </a:p>
          <a:p>
            <a:r>
              <a:rPr lang="fr-CH"/>
              <a:t>frank.kalvelage@energie-cluster.ch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9313" y="1086339"/>
            <a:ext cx="654454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fr-CH" sz="4400" b="1" dirty="0">
                <a:latin typeface="+mn-lt"/>
              </a:rPr>
              <a:t>Contactez-nous !</a:t>
            </a:r>
          </a:p>
        </p:txBody>
      </p:sp>
    </p:spTree>
    <p:extLst>
      <p:ext uri="{BB962C8B-B14F-4D97-AF65-F5344CB8AC3E}">
        <p14:creationId xmlns:p14="http://schemas.microsoft.com/office/powerpoint/2010/main" val="175042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061BA86-3C64-4A84-B412-0320E6DF30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/>
              <a:t>Stratégie énergétique 2050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FFE5D64-81D3-4ACA-BC7F-4FE122B65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656" y="1241359"/>
            <a:ext cx="821055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DF84BEB-CFA6-4017-8503-46A8D906CA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/>
              <a:t>Pratique actuelle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9E02C5-4A03-4BCF-AB49-B161C5B984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9654" y="6472974"/>
            <a:ext cx="11834813" cy="345598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CH" sz="1200"/>
              <a:t>Enquête d'application sur le remplacement de chaudière 2017, AWEL, Office des déchets, des eaux, de l'énergie et de l'air, Département Energie, Zurich </a:t>
            </a:r>
          </a:p>
          <a:p>
            <a:pPr>
              <a:spcBef>
                <a:spcPts val="1200"/>
              </a:spcBef>
            </a:pPr>
            <a:endParaRPr lang="de-CH" b="1" dirty="0"/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A311334-0BA4-404C-99DD-7647180FF9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8"/>
          <a:stretch/>
        </p:blipFill>
        <p:spPr>
          <a:xfrm>
            <a:off x="2240626" y="1113645"/>
            <a:ext cx="8032378" cy="535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9E02C5-4A03-4BCF-AB49-B161C5B984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891" y="6472974"/>
            <a:ext cx="11834813" cy="345598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CH" sz="1200" dirty="0" smtClean="0"/>
              <a:t>® Le </a:t>
            </a:r>
            <a:r>
              <a:rPr lang="fr-CH" sz="1200" dirty="0"/>
              <a:t>Programme </a:t>
            </a:r>
            <a:r>
              <a:rPr lang="fr-CH" sz="1200" dirty="0" smtClean="0"/>
              <a:t>Bâtiments, Rapport </a:t>
            </a:r>
            <a:r>
              <a:rPr lang="fr-CH" sz="1200" dirty="0"/>
              <a:t>annuel </a:t>
            </a:r>
            <a:r>
              <a:rPr lang="fr-CH" sz="1200" dirty="0" smtClean="0"/>
              <a:t>2017</a:t>
            </a:r>
            <a:endParaRPr lang="de-CH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EDF84BEB-CFA6-4017-8503-46A8D906CA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7891" y="597755"/>
            <a:ext cx="11834080" cy="588962"/>
          </a:xfrm>
        </p:spPr>
        <p:txBody>
          <a:bodyPr/>
          <a:lstStyle/>
          <a:p>
            <a:r>
              <a:rPr lang="fr-FR" dirty="0"/>
              <a:t>Le programme </a:t>
            </a:r>
            <a:r>
              <a:rPr lang="fr-FR" dirty="0" smtClean="0"/>
              <a:t>Bâtiments 2017 </a:t>
            </a:r>
            <a:r>
              <a:rPr lang="fr-FR" dirty="0"/>
              <a:t>en chiffres 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91" y="1413972"/>
            <a:ext cx="11556016" cy="483174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auto">
          <a:xfrm>
            <a:off x="10898659" y="2545492"/>
            <a:ext cx="1606379" cy="370022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F54A8D1-F433-440F-B102-D280BA272B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/>
              <a:t>Assainissement énergétique au ralenti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28C645-4BEE-4624-AA08-9CA217A3F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891" y="1443762"/>
            <a:ext cx="11834813" cy="5013022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/>
              <a:t>Les rénovations superficielles sont prédominantes. Investissements supplémentaires &gt; entretien = non rentable?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/>
              <a:t>Trop peu de remplacements des systèmes de chauffage fossiles par des énergies renouvelables. 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/>
              <a:t>Manque de transparence:</a:t>
            </a:r>
          </a:p>
          <a:p>
            <a:pPr marL="987425" lvl="1" indent="-285750">
              <a:spcBef>
                <a:spcPts val="600"/>
              </a:spcBef>
              <a:buClrTx/>
              <a:buFont typeface="Courier New" panose="02070309020205020404" pitchFamily="49" charset="0"/>
              <a:buChar char="o"/>
            </a:pPr>
            <a:r>
              <a:rPr lang="fr-CH" sz="2000"/>
              <a:t>Quelles mesures d'assainissement? </a:t>
            </a:r>
          </a:p>
          <a:p>
            <a:pPr marL="987425" lvl="1" indent="-285750">
              <a:spcBef>
                <a:spcPts val="600"/>
              </a:spcBef>
              <a:buClrTx/>
              <a:buFont typeface="Courier New" panose="02070309020205020404" pitchFamily="49" charset="0"/>
              <a:buChar char="o"/>
            </a:pPr>
            <a:r>
              <a:rPr lang="fr-CH" sz="2000"/>
              <a:t>Impact sur l'énergie, les émissions de CO</a:t>
            </a:r>
            <a:r>
              <a:rPr lang="fr-CH" sz="2000" baseline="-25000"/>
              <a:t>2</a:t>
            </a:r>
            <a:r>
              <a:rPr lang="fr-CH" sz="2000"/>
              <a:t>, l'efficacité, les loyers, la rentabilité, etc.?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/>
              <a:t>Quels loyers bruts le marché autorise-t-il?</a:t>
            </a:r>
          </a:p>
          <a:p>
            <a:pPr>
              <a:spcBef>
                <a:spcPts val="600"/>
              </a:spcBef>
            </a:pPr>
            <a:endParaRPr lang="de-CH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/>
              <a:t>Possibilités restreintes de financement en raison d'un capital propre limité.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sz="2000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690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F54A8D1-F433-440F-B102-D280BA272B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/>
              <a:t>Arguments en faveur de l'assainissement de bâtiments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28C645-4BEE-4624-AA08-9CA217A3F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7856" y="1306293"/>
            <a:ext cx="11834813" cy="5756988"/>
          </a:xfrm>
        </p:spPr>
        <p:txBody>
          <a:bodyPr/>
          <a:lstStyle/>
          <a:p>
            <a:r>
              <a:rPr lang="fr-CH" sz="2000" b="1"/>
              <a:t>Objectifs pour les propriétaires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1800"/>
              <a:t>Maintien de la valeur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1800"/>
              <a:t>Augmentation de l'attractivité du bien immobilier, moins de logements inoccupés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1800"/>
              <a:t>Plus de surfaces à louer grâce aux extensions et aux surélévations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1800"/>
              <a:t>Respect des exigences cantonales minimales relatives à la loi sur l'énergie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1800"/>
              <a:t>Augmentation de la rentabilité ou du rendement </a:t>
            </a:r>
          </a:p>
          <a:p>
            <a:endParaRPr lang="de-CH" sz="1800" dirty="0"/>
          </a:p>
          <a:p>
            <a:r>
              <a:rPr lang="fr-CH" sz="2000" b="1"/>
              <a:t>Avantage pour les locataires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1800"/>
              <a:t>Confort d'habitation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1800"/>
              <a:t>Modernité des intérieurs et de la répartition des pièces  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1800"/>
              <a:t>Loyers nets ou bruts et frais annexes (not. l'énergie) faibles et stables 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1800"/>
              <a:t>Habitations durables et respectueuses de l'environnement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sz="1800" dirty="0"/>
          </a:p>
          <a:p>
            <a:r>
              <a:rPr lang="fr-CH" sz="2000" b="1"/>
              <a:t>Pouvoirs publics/environnement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1800"/>
              <a:t>Réduction de la consommation énergétique et des émissions de CO</a:t>
            </a:r>
            <a:r>
              <a:rPr lang="fr-CH" sz="1800" baseline="-25000"/>
              <a:t>2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763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DF84BEB-CFA6-4017-8503-46A8D906CA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/>
              <a:t>Analyses EnWI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9E02C5-4A03-4BCF-AB49-B161C5B984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215" y="1289356"/>
            <a:ext cx="11834813" cy="5279397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1800" b="1"/>
              <a:t>Comparaison de différentes variantes/différents standards d'assainissement concernant les réductions d'énergie et de CO</a:t>
            </a:r>
            <a:r>
              <a:rPr lang="fr-CH" sz="1800" b="1" baseline="-25000"/>
              <a:t>2</a:t>
            </a:r>
            <a:r>
              <a:rPr lang="fr-CH" sz="1800" b="1"/>
              <a:t> ainsi que la rentabilité:</a:t>
            </a:r>
          </a:p>
          <a:p>
            <a:pPr marL="1044575" lvl="1" indent="-342900">
              <a:spcBef>
                <a:spcPts val="1200"/>
              </a:spcBef>
              <a:buClrTx/>
              <a:buFont typeface="Courier New" panose="02070309020205020404" pitchFamily="49" charset="0"/>
              <a:buChar char="o"/>
            </a:pPr>
            <a:r>
              <a:rPr lang="fr-CH" sz="1800"/>
              <a:t>Coûts d'investissements, coûts par kWh / tonne de CO</a:t>
            </a:r>
            <a:r>
              <a:rPr lang="fr-CH" sz="1800" baseline="-25000"/>
              <a:t>2</a:t>
            </a:r>
            <a:r>
              <a:rPr lang="fr-CH" sz="1800"/>
              <a:t> économisé-e, rendement énergétique</a:t>
            </a:r>
          </a:p>
          <a:p>
            <a:pPr marL="1044575" lvl="1" indent="-342900">
              <a:spcBef>
                <a:spcPts val="1200"/>
              </a:spcBef>
              <a:buClrTx/>
              <a:buFont typeface="Courier New" panose="02070309020205020404" pitchFamily="49" charset="0"/>
              <a:buChar char="o"/>
            </a:pPr>
            <a:r>
              <a:rPr lang="fr-CH" sz="1800"/>
              <a:t>Afficher le remplacement des systèmes de chauffage fossiles</a:t>
            </a:r>
          </a:p>
          <a:p>
            <a:pPr marL="1044575" lvl="1" indent="-342900">
              <a:spcBef>
                <a:spcPts val="1200"/>
              </a:spcBef>
              <a:buClrTx/>
              <a:buFont typeface="Courier New" panose="02070309020205020404" pitchFamily="49" charset="0"/>
              <a:buChar char="o"/>
            </a:pPr>
            <a:r>
              <a:rPr lang="fr-CH" sz="1800"/>
              <a:t>Assainissements optimaux? </a:t>
            </a:r>
          </a:p>
          <a:p>
            <a:pPr marL="1044575" lvl="1" indent="-342900">
              <a:spcBef>
                <a:spcPts val="1200"/>
              </a:spcBef>
              <a:buClrTx/>
              <a:buFont typeface="Courier New" panose="02070309020205020404" pitchFamily="49" charset="0"/>
              <a:buChar char="o"/>
            </a:pPr>
            <a:r>
              <a:rPr lang="fr-CH" sz="1800"/>
              <a:t>Assainissements énergétiques rentables d'éléments de construction (OP) vs rénovations globales/avantages supplémentaires (GS) 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1800" b="1"/>
              <a:t>Impacts sur: </a:t>
            </a:r>
          </a:p>
          <a:p>
            <a:pPr marL="1044575" lvl="1" indent="-342900">
              <a:spcBef>
                <a:spcPts val="1200"/>
              </a:spcBef>
              <a:buClrTx/>
              <a:buFont typeface="Courier New" panose="02070309020205020404" pitchFamily="49" charset="0"/>
              <a:buChar char="o"/>
            </a:pPr>
            <a:r>
              <a:rPr lang="fr-CH" sz="1800"/>
              <a:t>Loyers bruts, c.-à-d. loyers nets, frais annexes</a:t>
            </a:r>
          </a:p>
          <a:p>
            <a:pPr marL="1044575" lvl="1" indent="-342900">
              <a:spcBef>
                <a:spcPts val="1200"/>
              </a:spcBef>
              <a:buClrTx/>
              <a:buFont typeface="Courier New" panose="02070309020205020404" pitchFamily="49" charset="0"/>
              <a:buChar char="o"/>
            </a:pPr>
            <a:r>
              <a:rPr lang="fr-CH" sz="1800"/>
              <a:t>Rendements, rendements du capital propre </a:t>
            </a:r>
          </a:p>
          <a:p>
            <a:pPr marL="1044575" lvl="1" indent="-342900">
              <a:spcBef>
                <a:spcPts val="1200"/>
              </a:spcBef>
              <a:buClrTx/>
              <a:buFont typeface="Courier New" panose="02070309020205020404" pitchFamily="49" charset="0"/>
              <a:buChar char="o"/>
            </a:pPr>
            <a:r>
              <a:rPr lang="fr-CH" sz="1800"/>
              <a:t>Taxe sur le CO</a:t>
            </a:r>
            <a:r>
              <a:rPr lang="fr-CH" sz="1800" baseline="-25000"/>
              <a:t>2</a:t>
            </a:r>
            <a:r>
              <a:rPr lang="fr-CH" sz="1800"/>
              <a:t> avec redistribution, effets sur les loyers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1800" b="1"/>
              <a:t>Afficher les effets des subventions, des déductions fiscales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1800" b="1"/>
              <a:t>Calculs de la sensibilité, y c. les impacts de la taxe sur le CO</a:t>
            </a:r>
            <a:r>
              <a:rPr lang="fr-CH" sz="1800" b="1" baseline="-25000"/>
              <a:t>2</a:t>
            </a:r>
            <a:r>
              <a:rPr lang="fr-CH" sz="1800" b="1"/>
              <a:t> avec redistribution  </a:t>
            </a:r>
          </a:p>
          <a:p>
            <a:pPr>
              <a:spcBef>
                <a:spcPts val="1200"/>
              </a:spcBef>
            </a:pPr>
            <a:endParaRPr lang="de-CH" b="1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034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 Folie-quer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FF0000"/>
      </a:hlink>
      <a:folHlink>
        <a:srgbClr val="808000"/>
      </a:folHlink>
    </a:clrScheme>
    <a:fontScheme name="Vorlage Folie-qu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orlage Folie-quer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Folie-quer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Folie-que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Folie-quer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Folie-quer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Folie-quer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Folie-quer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D:\Projekte\Proj.-Grp. 1000 Energie\1012 EnAW\Folien\Vorlage Folie-quer.ppt</Template>
  <TotalTime>0</TotalTime>
  <Words>1717</Words>
  <Application>Microsoft Office PowerPoint</Application>
  <PresentationFormat>Benutzerdefiniert</PresentationFormat>
  <Paragraphs>353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40" baseType="lpstr">
      <vt:lpstr>Arial</vt:lpstr>
      <vt:lpstr>Calibri</vt:lpstr>
      <vt:lpstr>Cambria Math</vt:lpstr>
      <vt:lpstr>Courier New</vt:lpstr>
      <vt:lpstr>Segoe UI</vt:lpstr>
      <vt:lpstr>Symbol</vt:lpstr>
      <vt:lpstr>Times New Roman</vt:lpstr>
      <vt:lpstr>Wingdings</vt:lpstr>
      <vt:lpstr>Vorlage Folie-quer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Basics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Ch. Muggli</dc:creator>
  <cp:lastModifiedBy>Schorer Isabelle</cp:lastModifiedBy>
  <cp:revision>1080</cp:revision>
  <cp:lastPrinted>2018-03-02T14:39:25Z</cp:lastPrinted>
  <dcterms:created xsi:type="dcterms:W3CDTF">2001-08-09T15:21:23Z</dcterms:created>
  <dcterms:modified xsi:type="dcterms:W3CDTF">2019-04-11T13:44:27Z</dcterms:modified>
</cp:coreProperties>
</file>